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75" r:id="rId5"/>
    <p:sldId id="290" r:id="rId6"/>
    <p:sldId id="263" r:id="rId7"/>
    <p:sldId id="276" r:id="rId8"/>
    <p:sldId id="281" r:id="rId9"/>
    <p:sldId id="284" r:id="rId10"/>
    <p:sldId id="283" r:id="rId11"/>
    <p:sldId id="285" r:id="rId12"/>
    <p:sldId id="287" r:id="rId13"/>
    <p:sldId id="286" r:id="rId14"/>
    <p:sldId id="288" r:id="rId15"/>
    <p:sldId id="291" r:id="rId16"/>
    <p:sldId id="289" r:id="rId17"/>
    <p:sldId id="292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4" autoAdjust="0"/>
    <p:restoredTop sz="94660"/>
  </p:normalViewPr>
  <p:slideViewPr>
    <p:cSldViewPr>
      <p:cViewPr varScale="1">
        <p:scale>
          <a:sx n="66" d="100"/>
          <a:sy n="66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B82A9-B540-4B72-B30C-604E19B74E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8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016CE-90D7-4328-898C-28854217BB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7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8491B-DC0D-45C5-B433-ABC0BC4FC3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FB2955-4FCF-4D39-BD5B-A70AD4715F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8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8E12-7EE9-4F73-B7EA-526700AFC1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5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CA81-8EC9-41C5-8443-9440346544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A0A5-32E6-46DA-8124-9607BF94A0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0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6F7E-BBE2-4D89-AD4A-FCCE5E1923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3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A3183-B313-47E8-9E30-D4AFC3A981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FC752-7616-44FC-A717-7784DA2499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7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7B663-3AC7-4103-91B8-CA7CC68F38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1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E97A-1E22-43F5-91E8-FB8F3AAD14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2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0E3377-B8BC-4BB6-A8AF-2FEB077492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1%80%D0%B5%D0%B4%D0%BD%D0%B8%D0%B9_%D1%80%D0%B0%D0%B7%D0%BC%D0%B5%D1%80_%D0%BE%D0%BF%D0%BB%D0%B0%D1%82%D1%8B_%D1%82%D1%80%D1%83%D0%B4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" TargetMode="External"/><Relationship Id="rId2" Type="http://schemas.openxmlformats.org/officeDocument/2006/relationships/hyperlink" Target="http://ru.wikipedia.org/wiki/%D0%A1%D0%BE%D0%B2%D0%B5%D1%82_%D0%BF%D1%80%D0%B8_%D0%9F%D1%80%D0%B5%D0%B7%D0%B8%D0%B4%D0%B5%D0%BD%D1%82%D0%B5_%D0%A0%D0%BE%D1%81%D1%81%D0%B8%D0%B9%D1%81%D0%BA%D0%BE%D0%B9_%D0%A4%D0%B5%D0%B4%D0%B5%D1%80%D0%B0%D1%86%D0%B8%D0%B8_%D0%BF%D0%BE_%D0%BF%D1%80%D0%BE%D1%82%D0%B8%D0%B2%D0%BE%D0%B4%D0%B5%D0%B9%D1%81%D1%82%D0%B2%D0%B8%D1%8E_%D0%BA%D0%BE%D1%80%D1%80%D1%83%D0%BF%D1%86%D0%B8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2012_%D0%B3%D0%BE%D0%B4" TargetMode="External"/><Relationship Id="rId4" Type="http://schemas.openxmlformats.org/officeDocument/2006/relationships/hyperlink" Target="http://ru.wikipedia.org/wiki/%D0%9C%D0%B0%D1%80%D1%8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74;%201846%20&#1075;&#1086;&#1076;&#1091;.wmv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103;%20&#1087;&#1088;&#1080;&#1075;&#1083;&#1072;&#1089;&#1080;&#1083;%20&#1074;&#1072;&#1089;.av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C%D1%83%D1%89%D0%B5%D1%81%D1%82%D0%B2%D0%BE" TargetMode="External"/><Relationship Id="rId2" Type="http://schemas.openxmlformats.org/officeDocument/2006/relationships/hyperlink" Target="http://ru.wikipedia.org/wiki/%D0%A5%D0%B8%D1%89%D0%B5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7%D0%BB%D0%BE%D1%83%D0%BF%D0%BE%D1%82%D1%80%D0%B5%D0%B1%D0%BB%D0%B5%D0%BD%D0%B8%D0%B5_%D0%B4%D0%BE%D0%B2%D0%B5%D1%80%D0%B8%D0%B5%D0%BC" TargetMode="External"/><Relationship Id="rId4" Type="http://schemas.openxmlformats.org/officeDocument/2006/relationships/hyperlink" Target="http://ru.wikipedia.org/wiki/%D0%9E%D0%B1%D0%BC%D0%B0%D0%B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2;&#1072;&#1079;&#1072;&#1090;&#1100;%20&#1089;&#1088;&#1072;&#1079;&#1091;.a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8135938" cy="424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Н.В. Гоголь</a:t>
            </a:r>
          </a:p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"РЕВИЗОР"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rgbClr val="FF0000"/>
                </a:solidFill>
              </a:rPr>
              <a:t>    </a:t>
            </a:r>
            <a:r>
              <a:rPr lang="ru-RU" sz="3600" b="1">
                <a:solidFill>
                  <a:srgbClr val="FF0000"/>
                </a:solidFill>
              </a:rPr>
              <a:t>Коррупция</a:t>
            </a:r>
            <a:r>
              <a:rPr lang="ru-RU" sz="3600" b="1"/>
              <a:t> (от лат. corrumpere — растлевать, лат. corruptio — подкуп, порча) — термин, обозначающий обычно </a:t>
            </a:r>
            <a:r>
              <a:rPr lang="ru-RU" sz="3600" b="1" u="sng"/>
              <a:t>использование должностным лицом своих властных полномочий и доверенных ему прав в целях личной выгоды, противоречащее законодательству и моральным установкам</a:t>
            </a:r>
            <a:r>
              <a:rPr lang="ru-RU" sz="3600" b="1"/>
              <a:t>. </a:t>
            </a:r>
          </a:p>
          <a:p>
            <a:pPr>
              <a:buFontTx/>
              <a:buNone/>
            </a:pPr>
            <a:r>
              <a:rPr lang="ru-RU" sz="3600" b="1"/>
              <a:t>   Коррупцией называют также </a:t>
            </a:r>
            <a:r>
              <a:rPr lang="ru-RU" sz="3600" b="1" u="sng"/>
              <a:t>подкуп должностных лиц, их продажность</a:t>
            </a:r>
            <a:r>
              <a:rPr lang="ru-RU" sz="3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13787" cy="865187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</a:rPr>
              <a:t>КОРРУПЦИЯ В СОВРЕМЕННОЙ РОССИИ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036050" cy="612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Объем рынка коррупции превышает у нас 300 млрд. долларов. </a:t>
            </a:r>
          </a:p>
          <a:p>
            <a:pPr>
              <a:lnSpc>
                <a:spcPct val="90000"/>
              </a:lnSpc>
            </a:pPr>
            <a:r>
              <a:rPr lang="ru-RU" sz="2800" b="1"/>
              <a:t>Наиболее коррумпированные структуры -правоохранительные органы, суды, налоговые и таможенные службы, местные администрации, медицинские и образовательные учреждения.</a:t>
            </a:r>
          </a:p>
          <a:p>
            <a:pPr>
              <a:lnSpc>
                <a:spcPct val="90000"/>
              </a:lnSpc>
            </a:pPr>
            <a:r>
              <a:rPr lang="ru-RU" sz="2800" b="1"/>
              <a:t>Сообщать в правоохранительные органы граждане боятся — лишь 22 % были готовы сделать это. </a:t>
            </a:r>
          </a:p>
          <a:p>
            <a:pPr>
              <a:lnSpc>
                <a:spcPct val="90000"/>
              </a:lnSpc>
            </a:pPr>
            <a:r>
              <a:rPr lang="ru-RU" sz="2800" b="1"/>
              <a:t>В  2012 г. оглашена информация о «среднем размере взятки» по России — около 10 тыс. рублей (около половины </a:t>
            </a:r>
            <a:r>
              <a:rPr lang="ru-RU" sz="2800" b="1">
                <a:hlinkClick r:id="rId2" tooltip="Средний размер оплаты труда"/>
              </a:rPr>
              <a:t>средней зарплаты</a:t>
            </a:r>
            <a:r>
              <a:rPr lang="ru-RU" sz="2800" b="1"/>
              <a:t> в стране).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04825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Коррупция в современной России</a:t>
            </a:r>
          </a:p>
        </p:txBody>
      </p:sp>
      <p:pic>
        <p:nvPicPr>
          <p:cNvPr id="49156" name="Picture 4" descr="гибдд взятка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868363"/>
            <a:ext cx="8351837" cy="5989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9215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Борьба с коррупцией в России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9036050" cy="5759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В мае 2008 года российский президент Дмитрий Медведев подписал указ о создании </a:t>
            </a:r>
            <a:r>
              <a:rPr lang="ru-RU" sz="2400" b="1">
                <a:hlinkClick r:id="rId2" tooltip="Совет при Президенте Российской Федерации по противодействию коррупции"/>
              </a:rPr>
              <a:t>Совета при Президенте Российской Федерации по противодействию коррупции</a:t>
            </a:r>
            <a:r>
              <a:rPr lang="ru-RU" sz="2400" b="1"/>
              <a:t>. </a:t>
            </a:r>
          </a:p>
          <a:p>
            <a:pPr>
              <a:lnSpc>
                <a:spcPct val="80000"/>
              </a:lnSpc>
            </a:pPr>
            <a:r>
              <a:rPr lang="ru-RU" sz="2400" b="1"/>
              <a:t>В июле того же года он утвердил </a:t>
            </a:r>
            <a:r>
              <a:rPr lang="ru-RU" sz="2400" b="1">
                <a:hlinkClick r:id="rId3" tooltip="Национальный план противодействия коррупции"/>
              </a:rPr>
              <a:t>Национальный план противодействия коррупции</a:t>
            </a:r>
            <a:r>
              <a:rPr lang="ru-RU" sz="2400" b="1"/>
              <a:t>, предусматривающий ряд мер по профилактике коррупции. </a:t>
            </a:r>
          </a:p>
          <a:p>
            <a:pPr>
              <a:lnSpc>
                <a:spcPct val="80000"/>
              </a:lnSpc>
            </a:pPr>
            <a:r>
              <a:rPr lang="ru-RU" sz="2400" b="1"/>
              <a:t>В декабре Медведев подписал пакет законов по противодействию коррупции.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В марте 2011 года Путин заявил о необходимости введения нормы, обязывающей госчиновников отчитываться о своих расходах. Соответствующий закон («О контроле за соответствием расходов лиц, замещающих государственные должности, и иных лиц их доходам») был подписан Путиным в начале декабря 2012 года </a:t>
            </a:r>
          </a:p>
          <a:p>
            <a:pPr>
              <a:lnSpc>
                <a:spcPct val="80000"/>
              </a:lnSpc>
            </a:pPr>
            <a:r>
              <a:rPr lang="ru-RU" sz="2400" b="1"/>
              <a:t>В </a:t>
            </a:r>
            <a:r>
              <a:rPr lang="ru-RU" sz="2400" b="1">
                <a:hlinkClick r:id="rId4" tooltip="Март"/>
              </a:rPr>
              <a:t>марте</a:t>
            </a:r>
            <a:r>
              <a:rPr lang="ru-RU" sz="2400" b="1"/>
              <a:t> </a:t>
            </a:r>
            <a:r>
              <a:rPr lang="ru-RU" sz="2400" b="1">
                <a:hlinkClick r:id="rId5" tooltip="2012 год"/>
              </a:rPr>
              <a:t>2012 года</a:t>
            </a:r>
            <a:r>
              <a:rPr lang="ru-RU" sz="2400" b="1"/>
              <a:t> Медведев утвердил </a:t>
            </a:r>
            <a:r>
              <a:rPr lang="ru-RU" sz="2400" b="1" i="1"/>
              <a:t>Национальный план противодействия коррупции на 2012—2013 годы</a:t>
            </a:r>
            <a:r>
              <a:rPr lang="ru-RU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ANd9GcTSMnTki-TZ9TVghOZT4e1hsxgAeUkx4p3zjz5FyQUzzrtqcssxrw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79838" y="2997200"/>
            <a:ext cx="5113337" cy="3714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181" name="Picture 5" descr="ANd9GcQAJO8LCnUFZZ1S0RR_5LolYGSWfmIOKJH1mNhTOH0wSCFH6tTmoDBypYS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176712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003800" y="260350"/>
            <a:ext cx="367188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u="sng">
                <a:hlinkClick r:id="rId4" action="ppaction://hlinkfile"/>
              </a:rPr>
              <a:t>КАК</a:t>
            </a:r>
          </a:p>
          <a:p>
            <a:pPr algn="ctr">
              <a:spcBef>
                <a:spcPct val="50000"/>
              </a:spcBef>
            </a:pPr>
            <a:r>
              <a:rPr lang="ru-RU" sz="3600" b="1" u="sng">
                <a:hlinkClick r:id="rId4" action="ppaction://hlinkfile"/>
              </a:rPr>
              <a:t>ПОБЕДИТЬ</a:t>
            </a:r>
          </a:p>
          <a:p>
            <a:pPr algn="ctr">
              <a:spcBef>
                <a:spcPct val="50000"/>
              </a:spcBef>
            </a:pPr>
            <a:r>
              <a:rPr lang="ru-RU" sz="3600" b="1" u="sng">
                <a:hlinkClick r:id="rId4" action="ppaction://hlinkfile"/>
              </a:rPr>
              <a:t> КОРРУПЦИЮ?</a:t>
            </a:r>
            <a:endParaRPr lang="ru-RU" sz="36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24862" cy="6858000"/>
          </a:xfrm>
        </p:spPr>
        <p:txBody>
          <a:bodyPr/>
          <a:lstStyle/>
          <a:p>
            <a:r>
              <a:rPr lang="ru-RU" b="1"/>
              <a:t>СОСТАВЬТЕ СИНКВЕЙН </a:t>
            </a:r>
            <a:br>
              <a:rPr lang="ru-RU" b="1"/>
            </a:br>
            <a:r>
              <a:rPr lang="ru-RU" b="1" u="sng">
                <a:solidFill>
                  <a:srgbClr val="FF0000"/>
                </a:solidFill>
              </a:rPr>
              <a:t>КОРРУПЦИЯ</a:t>
            </a:r>
            <a:r>
              <a:rPr lang="ru-RU" b="1">
                <a:solidFill>
                  <a:srgbClr val="FF0000"/>
                </a:solidFill>
              </a:rPr>
              <a:t/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2 прилагательных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 3 глагола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короткое предложениие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 1 существительное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/>
              <a:t>СОСТАВЬТЕ СИНКВЕЙН </a:t>
            </a:r>
            <a:br>
              <a:rPr lang="ru-RU" b="1"/>
            </a:br>
            <a:r>
              <a:rPr lang="ru-RU" b="1" u="sng">
                <a:solidFill>
                  <a:srgbClr val="FF0000"/>
                </a:solidFill>
              </a:rPr>
              <a:t>КОРРУПЦИЯ</a:t>
            </a:r>
            <a:r>
              <a:rPr lang="ru-RU" b="1">
                <a:solidFill>
                  <a:srgbClr val="FF0000"/>
                </a:solidFill>
              </a:rPr>
              <a:t/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страшная, масштабная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препятствует, подрывает, разлагает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sz="4000" b="1">
                <a:solidFill>
                  <a:srgbClr val="FF0000"/>
                </a:solidFill>
              </a:rPr>
              <a:t>Это опасная социальная болезнь</a:t>
            </a:r>
            <a:br>
              <a:rPr lang="ru-RU" sz="4000" b="1">
                <a:solidFill>
                  <a:srgbClr val="FF0000"/>
                </a:solidFill>
              </a:rPr>
            </a:br>
            <a:r>
              <a:rPr lang="ru-RU" sz="4000" b="1">
                <a:solidFill>
                  <a:srgbClr val="FF0000"/>
                </a:solidFill>
              </a:rPr>
              <a:t>БЕДА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250825" y="1557338"/>
            <a:ext cx="8893175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0000"/>
                </a:solidFill>
              </a:rPr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FF0000"/>
                </a:solidFill>
              </a:rPr>
              <a:t>       Домашнее задание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       </a:t>
            </a:r>
            <a:r>
              <a:rPr lang="ru-RU" sz="2400" b="1" u="sng">
                <a:hlinkClick r:id="rId2" action="ppaction://hlinkfile"/>
              </a:rPr>
              <a:t>Написать сочинение на одну из тем: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u="sng"/>
          </a:p>
          <a:p>
            <a:pPr>
              <a:lnSpc>
                <a:spcPct val="80000"/>
              </a:lnSpc>
            </a:pPr>
            <a:r>
              <a:rPr lang="ru-RU" sz="2400" b="1"/>
              <a:t>«Кого и за что осудил Гоголь в комедии «Ревизор».</a:t>
            </a:r>
          </a:p>
          <a:p>
            <a:pPr>
              <a:lnSpc>
                <a:spcPct val="80000"/>
              </a:lnSpc>
            </a:pP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«Хлестаков и хлестаковщина в комедии Гоголя «Ревизор».</a:t>
            </a:r>
          </a:p>
          <a:p>
            <a:pPr>
              <a:lnSpc>
                <a:spcPct val="80000"/>
              </a:lnSpc>
            </a:pP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«Что будет рассказывать Хлестаков соседям-помещикам о своем пребывании в городе N?»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 b="1"/>
              <a:t>«Как я понимаю смысл эпиграфа к комедии Гоголя «Ревизор».</a:t>
            </a:r>
          </a:p>
          <a:p>
            <a:pPr>
              <a:lnSpc>
                <a:spcPct val="80000"/>
              </a:lnSpc>
            </a:pP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«Чем интересна комедия «Ревизор» современному читателю (зрителю)?»</a:t>
            </a:r>
            <a:br>
              <a:rPr lang="ru-RU" sz="2400" b="1"/>
            </a:br>
            <a:endParaRPr lang="ru-RU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/>
            </a:r>
            <a:br>
              <a:rPr lang="ru-RU" sz="2400" b="1"/>
            </a:b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35038"/>
            <a:ext cx="9144000" cy="1773237"/>
          </a:xfrm>
        </p:spPr>
        <p:txBody>
          <a:bodyPr/>
          <a:lstStyle/>
          <a:p>
            <a:r>
              <a:rPr lang="ru-RU" sz="6000" b="1">
                <a:solidFill>
                  <a:srgbClr val="FF0000"/>
                </a:solidFill>
              </a:rPr>
              <a:t>   «ВСЁ ДУРНОЕ» ?</a:t>
            </a:r>
            <a:br>
              <a:rPr lang="ru-RU" sz="6000" b="1">
                <a:solidFill>
                  <a:srgbClr val="FF0000"/>
                </a:solidFill>
              </a:rPr>
            </a:br>
            <a:r>
              <a:rPr lang="ru-RU" sz="6000" b="1">
                <a:solidFill>
                  <a:srgbClr val="FF0000"/>
                </a:solidFill>
              </a:rPr>
              <a:t/>
            </a:r>
            <a:br>
              <a:rPr lang="ru-RU" sz="6000" b="1">
                <a:solidFill>
                  <a:srgbClr val="FF0000"/>
                </a:solidFill>
              </a:rPr>
            </a:br>
            <a:endParaRPr lang="ru-RU" sz="5400" b="1">
              <a:solidFill>
                <a:schemeClr val="tx1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68313" y="2386013"/>
            <a:ext cx="7993062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4400" b="1"/>
              <a:t> беззаконие</a:t>
            </a:r>
            <a:br>
              <a:rPr lang="ru-RU" sz="4400" b="1"/>
            </a:br>
            <a:r>
              <a:rPr lang="ru-RU" sz="4400" b="1"/>
              <a:t>- злоупотребление       </a:t>
            </a:r>
            <a:br>
              <a:rPr lang="ru-RU" sz="4400" b="1"/>
            </a:br>
            <a:r>
              <a:rPr lang="ru-RU" sz="4400" b="1"/>
              <a:t>                      властью</a:t>
            </a:r>
            <a:br>
              <a:rPr lang="ru-RU" sz="4400" b="1"/>
            </a:br>
            <a:r>
              <a:rPr lang="ru-RU" sz="4400" b="1"/>
              <a:t>- взяточничество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8" name="Group 3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3492500"/>
                <a:gridCol w="56515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1.Растрата казённых денег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2.Неисполнение прямых служебных обязанностей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3.Хищения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4.Превышение должностных полномочий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5.Бесхозяйствен-ность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492500" y="2060575"/>
            <a:ext cx="4175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492500" y="0"/>
            <a:ext cx="56515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/>
              <a:t>Растрата денег, ассигнованных на строительство церкви, которая якобы сгорела (на деле и не начинала строиться)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3492500" y="1774825"/>
            <a:ext cx="56515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/>
              <a:t>Больным не дают лекарств, и те сами «выздоравливают, как мухи»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3492500" y="3284538"/>
            <a:ext cx="547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Кража провизии у арестантов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529013" y="3860800"/>
            <a:ext cx="5580062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/>
              <a:t>Безвинно высечена  унтер-офицерша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3492500" y="5300663"/>
            <a:ext cx="5651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На улицах грязь, вдоль заборов «навалено на сорок телег сору»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1" grpId="0"/>
      <p:bldP spid="34852" grpId="0"/>
      <p:bldP spid="34853" grpId="0"/>
      <p:bldP spid="34854" grpId="0"/>
      <p:bldP spid="348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35038"/>
            <a:ext cx="9144000" cy="1773237"/>
          </a:xfrm>
        </p:spPr>
        <p:txBody>
          <a:bodyPr/>
          <a:lstStyle/>
          <a:p>
            <a:r>
              <a:rPr lang="ru-RU" sz="6000" b="1">
                <a:solidFill>
                  <a:srgbClr val="FF0000"/>
                </a:solidFill>
              </a:rPr>
              <a:t>   «ВСЁ ДУРНОЕ» ?</a:t>
            </a:r>
            <a:br>
              <a:rPr lang="ru-RU" sz="6000" b="1">
                <a:solidFill>
                  <a:srgbClr val="FF0000"/>
                </a:solidFill>
              </a:rPr>
            </a:br>
            <a:r>
              <a:rPr lang="ru-RU" sz="6000" b="1">
                <a:solidFill>
                  <a:srgbClr val="FF0000"/>
                </a:solidFill>
              </a:rPr>
              <a:t/>
            </a:r>
            <a:br>
              <a:rPr lang="ru-RU" sz="6000" b="1">
                <a:solidFill>
                  <a:srgbClr val="FF0000"/>
                </a:solidFill>
              </a:rPr>
            </a:br>
            <a:endParaRPr lang="ru-RU" sz="5400" b="1">
              <a:solidFill>
                <a:schemeClr val="tx1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68313" y="2386013"/>
            <a:ext cx="7993062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4400" b="1"/>
              <a:t> беззаконие</a:t>
            </a:r>
            <a:br>
              <a:rPr lang="ru-RU" sz="4400" b="1"/>
            </a:br>
            <a:r>
              <a:rPr lang="ru-RU" sz="4400" b="1"/>
              <a:t>- злоупотребление       </a:t>
            </a:r>
            <a:br>
              <a:rPr lang="ru-RU" sz="4400" b="1"/>
            </a:br>
            <a:r>
              <a:rPr lang="ru-RU" sz="4400" b="1"/>
              <a:t>                      властью</a:t>
            </a:r>
            <a:br>
              <a:rPr lang="ru-RU" sz="4400" b="1"/>
            </a:br>
            <a:r>
              <a:rPr lang="ru-RU" sz="4400" b="1"/>
              <a:t>- </a:t>
            </a:r>
            <a:r>
              <a:rPr lang="ru-RU" sz="4400" b="1" u="sng"/>
              <a:t>взяточничество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ru-RU" sz="5400" b="1" i="1">
                <a:solidFill>
                  <a:srgbClr val="FF0000"/>
                </a:solidFill>
              </a:rPr>
              <a:t>  </a:t>
            </a:r>
            <a:endParaRPr lang="ru-RU" sz="2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625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Взятка </a:t>
            </a:r>
            <a:r>
              <a:rPr lang="ru-RU" sz="2800" b="1"/>
              <a:t>— принимаемые должностным лицом материальные ценности (предметы или деньги) или какая-либо имущественная выгода или услуги за действие (или наоборот бездействие), в интересах взяткодателя, которое это лицо могло или должно было совершить в силу своего служебного положения. Действия по передаче и приёму взятки в России и др. странах противозаконны и подпадают под действие Уголовного кодекса.</a:t>
            </a:r>
          </a:p>
          <a:p>
            <a:r>
              <a:rPr lang="ru-RU" sz="2800" b="1"/>
              <a:t>Следствием взятки является </a:t>
            </a:r>
            <a:r>
              <a:rPr lang="ru-RU" sz="2800" b="1" u="sng"/>
              <a:t>действие (или бездействие) должностного лица, использующего своё служебное положение в интересах взяткодателя.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ru-RU" sz="5400" b="1" i="1">
                <a:solidFill>
                  <a:srgbClr val="FF0000"/>
                </a:solidFill>
              </a:rPr>
              <a:t>  </a:t>
            </a:r>
            <a:r>
              <a:rPr lang="ru-RU" sz="3600" b="1">
                <a:solidFill>
                  <a:srgbClr val="FF0000"/>
                </a:solidFill>
              </a:rPr>
              <a:t>Взяточничество - </a:t>
            </a:r>
            <a:r>
              <a:rPr lang="ru-RU" sz="3600" b="1"/>
              <a:t>обобщенное наименование двух самостоятельных составов должностных преступлений - получения взятки и дачи взятки. 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FF0000"/>
                </a:solidFill>
              </a:rPr>
              <a:t>  Мошенничество</a:t>
            </a:r>
            <a:r>
              <a:rPr lang="ru-RU" sz="3600" b="1"/>
              <a:t> — </a:t>
            </a:r>
            <a:r>
              <a:rPr lang="ru-RU" sz="3600" b="1">
                <a:hlinkClick r:id="rId2" tooltip="Хищение"/>
              </a:rPr>
              <a:t>хищение</a:t>
            </a:r>
            <a:r>
              <a:rPr lang="ru-RU" sz="3600" b="1"/>
              <a:t> чужого </a:t>
            </a:r>
            <a:r>
              <a:rPr lang="ru-RU" sz="3600" b="1">
                <a:hlinkClick r:id="rId3" tooltip="Имущество"/>
              </a:rPr>
              <a:t>имущества</a:t>
            </a:r>
            <a:r>
              <a:rPr lang="ru-RU" sz="3600" b="1"/>
              <a:t> или приобретение права на чужое имущество путём </a:t>
            </a:r>
            <a:r>
              <a:rPr lang="ru-RU" sz="3600" b="1">
                <a:hlinkClick r:id="rId4" tooltip="Обман"/>
              </a:rPr>
              <a:t>обмана</a:t>
            </a:r>
            <a:r>
              <a:rPr lang="ru-RU" sz="3600" b="1"/>
              <a:t> или </a:t>
            </a:r>
            <a:r>
              <a:rPr lang="ru-RU" sz="3600" b="1">
                <a:hlinkClick r:id="rId5" tooltip="Злоупотребление доверием"/>
              </a:rPr>
              <a:t>злоупотребления доверием</a:t>
            </a:r>
            <a:r>
              <a:rPr lang="ru-RU" sz="3600" b="1"/>
              <a:t>.</a:t>
            </a:r>
            <a:endParaRPr lang="ru-RU" sz="3600"/>
          </a:p>
          <a:p>
            <a:pPr>
              <a:buFontTx/>
              <a:buNone/>
            </a:pP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</a:p>
          <a:p>
            <a:pPr>
              <a:buFontTx/>
              <a:buNone/>
            </a:pPr>
            <a:r>
              <a:rPr lang="ru-RU" sz="3600" b="1"/>
              <a:t>   </a:t>
            </a:r>
            <a:r>
              <a:rPr lang="ru-RU" sz="3600" b="1">
                <a:hlinkClick r:id="rId2" action="ppaction://hlinkfile"/>
              </a:rPr>
              <a:t>Толковый словарь Ожегова</a:t>
            </a:r>
            <a:endParaRPr lang="ru-RU" sz="3600" b="1"/>
          </a:p>
          <a:p>
            <a:pPr>
              <a:buFontTx/>
              <a:buNone/>
            </a:pPr>
            <a:r>
              <a:rPr lang="ru-RU" sz="3600" b="1"/>
              <a:t>    </a:t>
            </a:r>
            <a:r>
              <a:rPr lang="ru-RU" sz="3600" b="1" i="1">
                <a:solidFill>
                  <a:srgbClr val="FF0000"/>
                </a:solidFill>
              </a:rPr>
              <a:t>Поборы</a:t>
            </a:r>
            <a:r>
              <a:rPr lang="ru-RU" sz="3600" b="1">
                <a:solidFill>
                  <a:srgbClr val="FF0000"/>
                </a:solidFill>
              </a:rPr>
              <a:t>,</a:t>
            </a:r>
            <a:r>
              <a:rPr lang="ru-RU" sz="3600" b="1"/>
              <a:t> -ов. Чрезмерные, непосильные налоги или сборы (устар.).</a:t>
            </a:r>
          </a:p>
          <a:p>
            <a:pPr>
              <a:buFontTx/>
              <a:buNone/>
            </a:pPr>
            <a:r>
              <a:rPr lang="ru-RU" sz="3600" b="1"/>
              <a:t>   перен. Неофициальные сборы средств на что-н.</a:t>
            </a:r>
          </a:p>
          <a:p>
            <a:r>
              <a:rPr lang="ru-RU" sz="3600" b="1"/>
              <a:t>    по закону – </a:t>
            </a:r>
            <a:r>
              <a:rPr lang="ru-RU" sz="3600" b="1">
                <a:solidFill>
                  <a:srgbClr val="FF0000"/>
                </a:solidFill>
              </a:rPr>
              <a:t>мздоимство</a:t>
            </a:r>
          </a:p>
          <a:p>
            <a:r>
              <a:rPr lang="ru-RU" sz="3600" b="1"/>
              <a:t>    по беспределу - </a:t>
            </a:r>
            <a:r>
              <a:rPr lang="ru-RU" sz="3600" b="1">
                <a:solidFill>
                  <a:srgbClr val="FF0000"/>
                </a:solidFill>
              </a:rPr>
              <a:t>лихоимство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endParaRPr lang="ru-RU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4800" b="1">
                <a:solidFill>
                  <a:schemeClr val="tx1"/>
                </a:solidFill>
              </a:rPr>
              <a:t>Н.В. Гоголь изобразил </a:t>
            </a:r>
            <a:r>
              <a:rPr lang="ru-RU" sz="4800" b="1">
                <a:solidFill>
                  <a:srgbClr val="FF0000"/>
                </a:solidFill>
              </a:rPr>
              <a:t>«</a:t>
            </a:r>
            <a:r>
              <a:rPr lang="ru-RU" sz="4800" b="1" u="sng">
                <a:solidFill>
                  <a:srgbClr val="FF0000"/>
                </a:solidFill>
              </a:rPr>
              <a:t>ВСЁ ДУРНОЕ</a:t>
            </a:r>
            <a:r>
              <a:rPr lang="ru-RU" sz="4800" b="1">
                <a:solidFill>
                  <a:srgbClr val="FF0000"/>
                </a:solidFill>
              </a:rPr>
              <a:t>  </a:t>
            </a:r>
            <a:r>
              <a:rPr lang="ru-RU" sz="4800" b="1" u="sng">
                <a:solidFill>
                  <a:srgbClr val="FF0000"/>
                </a:solidFill>
              </a:rPr>
              <a:t>В  РОССИИ»:</a:t>
            </a:r>
            <a:r>
              <a:rPr lang="ru-RU" sz="4800" b="1">
                <a:solidFill>
                  <a:schemeClr val="tx1"/>
                </a:solidFill>
              </a:rPr>
              <a:t> беззаконие, казнокрадство, злоупотребление властью, взяточничество, мошенничество, поборы…</a:t>
            </a:r>
            <a:br>
              <a:rPr lang="ru-RU" sz="4800" b="1">
                <a:solidFill>
                  <a:schemeClr val="tx1"/>
                </a:solidFill>
              </a:rPr>
            </a:br>
            <a:endParaRPr lang="ru-RU" sz="4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e2cab588dc052d4b9dcd758345d5947fe66f8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431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Arial</vt:lpstr>
      <vt:lpstr>Оформление по умолчанию</vt:lpstr>
      <vt:lpstr>Презентация PowerPoint</vt:lpstr>
      <vt:lpstr>Презентация PowerPoint</vt:lpstr>
      <vt:lpstr>   «ВСЁ ДУРНОЕ» ?  </vt:lpstr>
      <vt:lpstr>Презентация PowerPoint</vt:lpstr>
      <vt:lpstr>   «ВСЁ ДУРНОЕ» ?  </vt:lpstr>
      <vt:lpstr>Презентация PowerPoint</vt:lpstr>
      <vt:lpstr>Презентация PowerPoint</vt:lpstr>
      <vt:lpstr>Презентация PowerPoint</vt:lpstr>
      <vt:lpstr>Н.В. Гоголь изобразил «ВСЁ ДУРНОЕ  В  РОССИИ»: беззаконие, казнокрадство, злоупотребление властью, взяточничество, мошенничество, поборы… </vt:lpstr>
      <vt:lpstr>Презентация PowerPoint</vt:lpstr>
      <vt:lpstr>КОРРУПЦИЯ В СОВРЕМЕННОЙ РОССИИ</vt:lpstr>
      <vt:lpstr>Коррупция в современной России</vt:lpstr>
      <vt:lpstr>Борьба с коррупцией в России</vt:lpstr>
      <vt:lpstr>Презентация PowerPoint</vt:lpstr>
      <vt:lpstr>СОСТАВЬТЕ СИНКВЕЙН  КОРРУПЦИЯ 2 прилагательных  3 глагола короткое предложениие  1 существительное</vt:lpstr>
      <vt:lpstr>СОСТАВЬТЕ СИНКВЕЙН  КОРРУПЦИЯ страшная, масштабная препятствует, подрывает, разлагает Это опасная социальная болезнь БЕДА</vt:lpstr>
      <vt:lpstr>Презентация PowerPoint</vt:lpstr>
    </vt:vector>
  </TitlesOfParts>
  <Company>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Dery14</dc:creator>
  <cp:lastModifiedBy>diz</cp:lastModifiedBy>
  <cp:revision>23</cp:revision>
  <dcterms:created xsi:type="dcterms:W3CDTF">2009-01-24T21:15:09Z</dcterms:created>
  <dcterms:modified xsi:type="dcterms:W3CDTF">2014-04-02T20:24:11Z</dcterms:modified>
</cp:coreProperties>
</file>