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sldIdLst>
    <p:sldId id="310" r:id="rId2"/>
    <p:sldId id="311" r:id="rId3"/>
    <p:sldId id="291" r:id="rId4"/>
    <p:sldId id="298" r:id="rId5"/>
    <p:sldId id="293" r:id="rId6"/>
    <p:sldId id="297" r:id="rId7"/>
    <p:sldId id="299" r:id="rId8"/>
    <p:sldId id="300" r:id="rId9"/>
    <p:sldId id="303" r:id="rId10"/>
    <p:sldId id="270" r:id="rId11"/>
    <p:sldId id="320" r:id="rId12"/>
    <p:sldId id="258" r:id="rId13"/>
    <p:sldId id="294" r:id="rId14"/>
    <p:sldId id="305" r:id="rId15"/>
    <p:sldId id="271" r:id="rId16"/>
    <p:sldId id="321" r:id="rId17"/>
    <p:sldId id="312" r:id="rId18"/>
    <p:sldId id="314" r:id="rId19"/>
    <p:sldId id="316" r:id="rId20"/>
    <p:sldId id="317" r:id="rId21"/>
    <p:sldId id="319" r:id="rId22"/>
    <p:sldId id="306" r:id="rId23"/>
    <p:sldId id="268" r:id="rId24"/>
    <p:sldId id="309" r:id="rId25"/>
    <p:sldId id="318" r:id="rId26"/>
    <p:sldId id="322" r:id="rId27"/>
    <p:sldId id="323" r:id="rId28"/>
    <p:sldId id="296" r:id="rId29"/>
    <p:sldId id="308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  <a:srgbClr val="006666"/>
    <a:srgbClr val="D9FFE0"/>
    <a:srgbClr val="00CC99"/>
    <a:srgbClr val="33CCCC"/>
    <a:srgbClr val="CC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79" autoAdjust="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5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994DA0-7AD1-4FC0-8136-6EB524AE26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98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2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3DA5A-75ED-4A5F-92DD-E60ED5A8F7A2}" type="slidenum">
              <a:rPr lang="ru-RU"/>
              <a:pPr/>
              <a:t>10</a:t>
            </a:fld>
            <a:endParaRPr lang="ru-RU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6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1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4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63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7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6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25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3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95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10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52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11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21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39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21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42414-1AD5-4231-973B-7F79056C596B}" type="slidenum">
              <a:rPr lang="ru-RU"/>
              <a:pPr/>
              <a:t>3</a:t>
            </a:fld>
            <a:endParaRPr lang="ru-RU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предыдущих уроках  мы познакомились с обыкновенными дробями.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0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7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8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5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4DA0-7AD1-4FC0-8136-6EB524AE26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0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7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9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8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8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4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327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9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9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17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80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162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7" name="Picture 57" descr="j028055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45125"/>
            <a:ext cx="161925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9" name="WordArt 59"/>
          <p:cNvSpPr>
            <a:spLocks noChangeArrowheads="1" noChangeShapeType="1" noTextEdit="1"/>
          </p:cNvSpPr>
          <p:nvPr userDrawn="1"/>
        </p:nvSpPr>
        <p:spPr bwMode="auto">
          <a:xfrm>
            <a:off x="8675688" y="6165850"/>
            <a:ext cx="288925" cy="404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А.С.Шмыр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375"/>
            <a:ext cx="8229600" cy="5792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4800" b="1" i="1">
                <a:latin typeface="Times New Roman" pitchFamily="18" charset="0"/>
              </a:rPr>
              <a:t>«Учиться и не размышлять -  напрасно время терять, а размышлять и не учиться – губительно.»</a:t>
            </a:r>
          </a:p>
          <a:p>
            <a:pPr algn="ctr">
              <a:buFontTx/>
              <a:buNone/>
            </a:pPr>
            <a:endParaRPr lang="ru-RU" sz="4800" b="1" i="1">
              <a:latin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4800" b="1" i="1">
                <a:latin typeface="Times New Roman" pitchFamily="18" charset="0"/>
              </a:rPr>
              <a:t>Конфуций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8" name="Picture 16" descr="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581525"/>
            <a:ext cx="2328862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0" name="Picture 18" descr="MCj037014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638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908175" y="260350"/>
            <a:ext cx="70580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Какие дроби называются правильными, а какие неправильными?</a:t>
            </a:r>
          </a:p>
          <a:p>
            <a:pPr marL="342900" indent="-342900" algn="l">
              <a:buFontTx/>
              <a:buAutoNum type="arabicParenR"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Какие из данных  дробей  являются правильными? Какие неправильными?</a:t>
            </a:r>
          </a:p>
          <a:p>
            <a:pPr marL="342900" indent="-342900" algn="l">
              <a:buFontTx/>
              <a:buAutoNum type="arabicParenR"/>
            </a:pPr>
            <a:endParaRPr lang="ru-RU" sz="2000" b="1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Расположите  дроби в порядке возрастания:</a:t>
            </a:r>
          </a:p>
          <a:p>
            <a:pPr marL="342900" indent="-342900" algn="l"/>
            <a:endParaRPr lang="ru-RU" sz="2000" b="1">
              <a:solidFill>
                <a:srgbClr val="003300"/>
              </a:solidFill>
              <a:latin typeface="Times New Roman" pitchFamily="18" charset="0"/>
            </a:endParaRPr>
          </a:p>
        </p:txBody>
      </p:sp>
      <p:grpSp>
        <p:nvGrpSpPr>
          <p:cNvPr id="136235" name="Group 43"/>
          <p:cNvGrpSpPr>
            <a:grpSpLocks/>
          </p:cNvGrpSpPr>
          <p:nvPr/>
        </p:nvGrpSpPr>
        <p:grpSpPr bwMode="auto">
          <a:xfrm>
            <a:off x="1547813" y="3357563"/>
            <a:ext cx="5186362" cy="996950"/>
            <a:chOff x="1338" y="210"/>
            <a:chExt cx="2677" cy="503"/>
          </a:xfrm>
        </p:grpSpPr>
        <p:grpSp>
          <p:nvGrpSpPr>
            <p:cNvPr id="136236" name="Group 44"/>
            <p:cNvGrpSpPr>
              <a:grpSpLocks/>
            </p:cNvGrpSpPr>
            <p:nvPr/>
          </p:nvGrpSpPr>
          <p:grpSpPr bwMode="auto">
            <a:xfrm>
              <a:off x="1791" y="210"/>
              <a:ext cx="681" cy="503"/>
              <a:chOff x="1837" y="1026"/>
              <a:chExt cx="681" cy="503"/>
            </a:xfrm>
          </p:grpSpPr>
          <p:sp>
            <p:nvSpPr>
              <p:cNvPr id="136237" name="Text Box 45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9</a:t>
                </a:r>
              </a:p>
            </p:txBody>
          </p:sp>
          <p:sp>
            <p:nvSpPr>
              <p:cNvPr id="136238" name="Text Box 46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39" name="Line 47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40" name="Group 48"/>
            <p:cNvGrpSpPr>
              <a:grpSpLocks/>
            </p:cNvGrpSpPr>
            <p:nvPr/>
          </p:nvGrpSpPr>
          <p:grpSpPr bwMode="auto">
            <a:xfrm>
              <a:off x="2290" y="210"/>
              <a:ext cx="681" cy="503"/>
              <a:chOff x="1837" y="1026"/>
              <a:chExt cx="681" cy="503"/>
            </a:xfrm>
          </p:grpSpPr>
          <p:sp>
            <p:nvSpPr>
              <p:cNvPr id="136241" name="Text Box 49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36242" name="Text Box 50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43" name="Line 51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44" name="Group 52"/>
            <p:cNvGrpSpPr>
              <a:grpSpLocks/>
            </p:cNvGrpSpPr>
            <p:nvPr/>
          </p:nvGrpSpPr>
          <p:grpSpPr bwMode="auto">
            <a:xfrm>
              <a:off x="2835" y="210"/>
              <a:ext cx="681" cy="503"/>
              <a:chOff x="1837" y="1026"/>
              <a:chExt cx="681" cy="503"/>
            </a:xfrm>
          </p:grpSpPr>
          <p:sp>
            <p:nvSpPr>
              <p:cNvPr id="136245" name="Text Box 53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46" name="Text Box 54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47" name="Line 55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48" name="Group 56"/>
            <p:cNvGrpSpPr>
              <a:grpSpLocks/>
            </p:cNvGrpSpPr>
            <p:nvPr/>
          </p:nvGrpSpPr>
          <p:grpSpPr bwMode="auto">
            <a:xfrm>
              <a:off x="1338" y="210"/>
              <a:ext cx="681" cy="503"/>
              <a:chOff x="1837" y="1026"/>
              <a:chExt cx="681" cy="503"/>
            </a:xfrm>
          </p:grpSpPr>
          <p:sp>
            <p:nvSpPr>
              <p:cNvPr id="136249" name="Text Box 57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3</a:t>
                </a:r>
              </a:p>
            </p:txBody>
          </p:sp>
          <p:sp>
            <p:nvSpPr>
              <p:cNvPr id="136250" name="Text Box 58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51" name="Line 59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52" name="Group 60"/>
            <p:cNvGrpSpPr>
              <a:grpSpLocks/>
            </p:cNvGrpSpPr>
            <p:nvPr/>
          </p:nvGrpSpPr>
          <p:grpSpPr bwMode="auto">
            <a:xfrm>
              <a:off x="3334" y="210"/>
              <a:ext cx="681" cy="503"/>
              <a:chOff x="1837" y="1026"/>
              <a:chExt cx="681" cy="503"/>
            </a:xfrm>
          </p:grpSpPr>
          <p:sp>
            <p:nvSpPr>
              <p:cNvPr id="136253" name="Text Box 61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11</a:t>
                </a:r>
              </a:p>
            </p:txBody>
          </p:sp>
          <p:sp>
            <p:nvSpPr>
              <p:cNvPr id="136254" name="Text Box 62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36255" name="Line 63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6256" name="Group 64"/>
          <p:cNvGrpSpPr>
            <a:grpSpLocks/>
          </p:cNvGrpSpPr>
          <p:nvPr/>
        </p:nvGrpSpPr>
        <p:grpSpPr bwMode="auto">
          <a:xfrm>
            <a:off x="3059113" y="1700213"/>
            <a:ext cx="4249737" cy="889000"/>
            <a:chOff x="1338" y="210"/>
            <a:chExt cx="2677" cy="560"/>
          </a:xfrm>
        </p:grpSpPr>
        <p:grpSp>
          <p:nvGrpSpPr>
            <p:cNvPr id="136257" name="Group 65"/>
            <p:cNvGrpSpPr>
              <a:grpSpLocks/>
            </p:cNvGrpSpPr>
            <p:nvPr/>
          </p:nvGrpSpPr>
          <p:grpSpPr bwMode="auto">
            <a:xfrm>
              <a:off x="1791" y="210"/>
              <a:ext cx="681" cy="560"/>
              <a:chOff x="1837" y="1026"/>
              <a:chExt cx="681" cy="560"/>
            </a:xfrm>
          </p:grpSpPr>
          <p:sp>
            <p:nvSpPr>
              <p:cNvPr id="136258" name="Text Box 66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9</a:t>
                </a:r>
              </a:p>
            </p:txBody>
          </p:sp>
          <p:sp>
            <p:nvSpPr>
              <p:cNvPr id="136259" name="Text Box 67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2</a:t>
                </a:r>
              </a:p>
            </p:txBody>
          </p:sp>
          <p:sp>
            <p:nvSpPr>
              <p:cNvPr id="136260" name="Line 68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61" name="Group 69"/>
            <p:cNvGrpSpPr>
              <a:grpSpLocks/>
            </p:cNvGrpSpPr>
            <p:nvPr/>
          </p:nvGrpSpPr>
          <p:grpSpPr bwMode="auto">
            <a:xfrm>
              <a:off x="2290" y="210"/>
              <a:ext cx="681" cy="560"/>
              <a:chOff x="1837" y="1026"/>
              <a:chExt cx="681" cy="560"/>
            </a:xfrm>
          </p:grpSpPr>
          <p:sp>
            <p:nvSpPr>
              <p:cNvPr id="136262" name="Text Box 70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33</a:t>
                </a:r>
              </a:p>
            </p:txBody>
          </p:sp>
          <p:sp>
            <p:nvSpPr>
              <p:cNvPr id="136263" name="Text Box 71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149</a:t>
                </a:r>
              </a:p>
            </p:txBody>
          </p:sp>
          <p:sp>
            <p:nvSpPr>
              <p:cNvPr id="136264" name="Line 72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65" name="Group 73"/>
            <p:cNvGrpSpPr>
              <a:grpSpLocks/>
            </p:cNvGrpSpPr>
            <p:nvPr/>
          </p:nvGrpSpPr>
          <p:grpSpPr bwMode="auto">
            <a:xfrm>
              <a:off x="2835" y="210"/>
              <a:ext cx="681" cy="560"/>
              <a:chOff x="1837" y="1026"/>
              <a:chExt cx="681" cy="560"/>
            </a:xfrm>
          </p:grpSpPr>
          <p:sp>
            <p:nvSpPr>
              <p:cNvPr id="136266" name="Text Box 74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15</a:t>
                </a:r>
              </a:p>
            </p:txBody>
          </p:sp>
          <p:sp>
            <p:nvSpPr>
              <p:cNvPr id="136267" name="Text Box 75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15</a:t>
                </a:r>
              </a:p>
            </p:txBody>
          </p:sp>
          <p:sp>
            <p:nvSpPr>
              <p:cNvPr id="136268" name="Line 76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69" name="Group 77"/>
            <p:cNvGrpSpPr>
              <a:grpSpLocks/>
            </p:cNvGrpSpPr>
            <p:nvPr/>
          </p:nvGrpSpPr>
          <p:grpSpPr bwMode="auto">
            <a:xfrm>
              <a:off x="1338" y="210"/>
              <a:ext cx="681" cy="560"/>
              <a:chOff x="1837" y="1026"/>
              <a:chExt cx="681" cy="560"/>
            </a:xfrm>
          </p:grpSpPr>
          <p:sp>
            <p:nvSpPr>
              <p:cNvPr id="136270" name="Text Box 78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36271" name="Text Box 79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7</a:t>
                </a:r>
              </a:p>
            </p:txBody>
          </p:sp>
          <p:sp>
            <p:nvSpPr>
              <p:cNvPr id="136272" name="Line 80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273" name="Group 81"/>
            <p:cNvGrpSpPr>
              <a:grpSpLocks/>
            </p:cNvGrpSpPr>
            <p:nvPr/>
          </p:nvGrpSpPr>
          <p:grpSpPr bwMode="auto">
            <a:xfrm>
              <a:off x="3334" y="210"/>
              <a:ext cx="681" cy="560"/>
              <a:chOff x="1837" y="1026"/>
              <a:chExt cx="681" cy="560"/>
            </a:xfrm>
          </p:grpSpPr>
          <p:sp>
            <p:nvSpPr>
              <p:cNvPr id="136274" name="Text Box 82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7</a:t>
                </a:r>
              </a:p>
            </p:txBody>
          </p:sp>
          <p:sp>
            <p:nvSpPr>
              <p:cNvPr id="136275" name="Text Box 83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18</a:t>
                </a:r>
              </a:p>
            </p:txBody>
          </p:sp>
          <p:sp>
            <p:nvSpPr>
              <p:cNvPr id="136276" name="Line 84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6278" name="Group 86"/>
          <p:cNvGrpSpPr>
            <a:grpSpLocks/>
          </p:cNvGrpSpPr>
          <p:nvPr/>
        </p:nvGrpSpPr>
        <p:grpSpPr bwMode="auto">
          <a:xfrm>
            <a:off x="2700338" y="5157788"/>
            <a:ext cx="1155700" cy="1014412"/>
            <a:chOff x="1837" y="1026"/>
            <a:chExt cx="681" cy="495"/>
          </a:xfrm>
        </p:grpSpPr>
        <p:sp>
          <p:nvSpPr>
            <p:cNvPr id="136279" name="Text Box 87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3</a:t>
              </a:r>
            </a:p>
          </p:txBody>
        </p:sp>
        <p:sp>
          <p:nvSpPr>
            <p:cNvPr id="136280" name="Text Box 88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81" name="Line 89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6282" name="Group 90"/>
          <p:cNvGrpSpPr>
            <a:grpSpLocks/>
          </p:cNvGrpSpPr>
          <p:nvPr/>
        </p:nvGrpSpPr>
        <p:grpSpPr bwMode="auto">
          <a:xfrm>
            <a:off x="3779838" y="5229225"/>
            <a:ext cx="1223962" cy="930275"/>
            <a:chOff x="1837" y="1026"/>
            <a:chExt cx="681" cy="534"/>
          </a:xfrm>
        </p:grpSpPr>
        <p:sp>
          <p:nvSpPr>
            <p:cNvPr id="136283" name="Text Box 91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9</a:t>
              </a:r>
            </a:p>
          </p:txBody>
        </p:sp>
        <p:sp>
          <p:nvSpPr>
            <p:cNvPr id="136284" name="Text Box 92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85" name="Line 93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6286" name="Group 94"/>
          <p:cNvGrpSpPr>
            <a:grpSpLocks/>
          </p:cNvGrpSpPr>
          <p:nvPr/>
        </p:nvGrpSpPr>
        <p:grpSpPr bwMode="auto">
          <a:xfrm>
            <a:off x="4787900" y="5229225"/>
            <a:ext cx="1258888" cy="973138"/>
            <a:chOff x="1837" y="1026"/>
            <a:chExt cx="681" cy="514"/>
          </a:xfrm>
        </p:grpSpPr>
        <p:sp>
          <p:nvSpPr>
            <p:cNvPr id="136287" name="Text Box 95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11</a:t>
              </a:r>
            </a:p>
          </p:txBody>
        </p:sp>
        <p:sp>
          <p:nvSpPr>
            <p:cNvPr id="136288" name="Text Box 96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89" name="Line 97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6290" name="Group 98"/>
          <p:cNvGrpSpPr>
            <a:grpSpLocks/>
          </p:cNvGrpSpPr>
          <p:nvPr/>
        </p:nvGrpSpPr>
        <p:grpSpPr bwMode="auto">
          <a:xfrm>
            <a:off x="1763713" y="5157788"/>
            <a:ext cx="1141412" cy="1014412"/>
            <a:chOff x="1837" y="1026"/>
            <a:chExt cx="681" cy="495"/>
          </a:xfrm>
        </p:grpSpPr>
        <p:sp>
          <p:nvSpPr>
            <p:cNvPr id="136291" name="Text Box 99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</a:t>
              </a:r>
            </a:p>
          </p:txBody>
        </p:sp>
        <p:sp>
          <p:nvSpPr>
            <p:cNvPr id="136292" name="Text Box 100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93" name="Line 101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6294" name="Group 102"/>
          <p:cNvGrpSpPr>
            <a:grpSpLocks/>
          </p:cNvGrpSpPr>
          <p:nvPr/>
        </p:nvGrpSpPr>
        <p:grpSpPr bwMode="auto">
          <a:xfrm>
            <a:off x="5724525" y="5229225"/>
            <a:ext cx="1296988" cy="1012825"/>
            <a:chOff x="1837" y="1026"/>
            <a:chExt cx="681" cy="495"/>
          </a:xfrm>
        </p:grpSpPr>
        <p:sp>
          <p:nvSpPr>
            <p:cNvPr id="136295" name="Text Box 10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96" name="Text Box 10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36297" name="Line 10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/>
              <a:t>20.01.14</a:t>
            </a:r>
            <a:br>
              <a:rPr lang="ru-RU" sz="4000"/>
            </a:br>
            <a:r>
              <a:rPr lang="ru-RU" sz="4000"/>
              <a:t>Классная работа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060575"/>
            <a:ext cx="8713788" cy="406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3600" b="1"/>
              <a:t>Тема урока:</a:t>
            </a:r>
          </a:p>
          <a:p>
            <a:pPr algn="ctr">
              <a:buFontTx/>
              <a:buNone/>
            </a:pPr>
            <a:r>
              <a:rPr lang="ru-RU" sz="3600" b="1"/>
              <a:t>«С каждым убытком ума прибавляется»</a:t>
            </a:r>
          </a:p>
          <a:p>
            <a:pPr algn="ctr">
              <a:buFontTx/>
              <a:buNone/>
            </a:pPr>
            <a:r>
              <a:rPr lang="ru-RU" sz="3600" b="1"/>
              <a:t>«Счастье ума прибавляет, несчастье последний отымет»</a:t>
            </a:r>
          </a:p>
          <a:p>
            <a:pPr algn="ctr">
              <a:buFontTx/>
              <a:buNone/>
            </a:pPr>
            <a:r>
              <a:rPr lang="ru-RU" sz="3600" b="1"/>
              <a:t>«Чужая сторона прибавляет ума»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Сложение  </a:t>
            </a:r>
          </a:p>
          <a:p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 </a:t>
            </a:r>
          </a:p>
          <a:p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вычитание</a:t>
            </a:r>
          </a:p>
          <a:p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дробей с одинаковыми знаменателями</a:t>
            </a:r>
          </a:p>
        </p:txBody>
      </p:sp>
      <p:pic>
        <p:nvPicPr>
          <p:cNvPr id="4109" name="Picture 13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5447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MCj041329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5247" b="49789"/>
          <a:stretch>
            <a:fillRect/>
          </a:stretch>
        </p:blipFill>
        <p:spPr bwMode="auto">
          <a:xfrm>
            <a:off x="6372225" y="5013325"/>
            <a:ext cx="2771775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2" name="Picture 10" descr="MCj008481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752975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4" name="Picture 12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19875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12" name="Picture 20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3976351">
            <a:off x="1208087" y="3048001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4" name="Picture 22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3715685">
            <a:off x="3008313" y="3624263"/>
            <a:ext cx="11096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5" name="Picture 23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12921450">
            <a:off x="1692275" y="3789363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7" name="Picture 25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5400000">
            <a:off x="2144712" y="2759076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8" name="Picture 26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1617275">
            <a:off x="3708400" y="2781300"/>
            <a:ext cx="12017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1" name="Picture 29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3503059">
            <a:off x="2865438" y="4056063"/>
            <a:ext cx="11096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2" name="Picture 30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1503349">
            <a:off x="2484438" y="2997200"/>
            <a:ext cx="11096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3" name="Picture 31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3319792">
            <a:off x="3152775" y="2974975"/>
            <a:ext cx="11096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4" name="Picture 32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>
            <a:off x="2555875" y="4005263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7" name="Picture 35" descr="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326">
            <a:off x="5795963" y="765175"/>
            <a:ext cx="273526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8" name="Picture 36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24280356">
            <a:off x="2771775" y="2349500"/>
            <a:ext cx="1295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29" name="Picture 37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281289">
            <a:off x="1835150" y="3068638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30" name="Picture 38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14696651">
            <a:off x="992188" y="3624263"/>
            <a:ext cx="11096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31" name="Picture 39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1341397">
            <a:off x="3924300" y="3573463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32" name="Picture 40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939369">
            <a:off x="1692275" y="4221163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1834" name="Group 42"/>
          <p:cNvGrpSpPr>
            <a:grpSpLocks/>
          </p:cNvGrpSpPr>
          <p:nvPr/>
        </p:nvGrpSpPr>
        <p:grpSpPr bwMode="auto">
          <a:xfrm>
            <a:off x="396875" y="474663"/>
            <a:ext cx="1357313" cy="1012825"/>
            <a:chOff x="1837" y="1026"/>
            <a:chExt cx="681" cy="495"/>
          </a:xfrm>
        </p:grpSpPr>
        <p:sp>
          <p:nvSpPr>
            <p:cNvPr id="161835" name="Text Box 4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</a:t>
              </a:r>
            </a:p>
          </p:txBody>
        </p:sp>
        <p:sp>
          <p:nvSpPr>
            <p:cNvPr id="161836" name="Text Box 4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17</a:t>
              </a:r>
            </a:p>
          </p:txBody>
        </p:sp>
        <p:sp>
          <p:nvSpPr>
            <p:cNvPr id="161837" name="Line 4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838" name="Text Box 46"/>
          <p:cNvSpPr txBox="1">
            <a:spLocks noChangeArrowheads="1"/>
          </p:cNvSpPr>
          <p:nvPr/>
        </p:nvSpPr>
        <p:spPr bwMode="auto">
          <a:xfrm>
            <a:off x="1404938" y="692150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161839" name="Group 47"/>
          <p:cNvGrpSpPr>
            <a:grpSpLocks/>
          </p:cNvGrpSpPr>
          <p:nvPr/>
        </p:nvGrpSpPr>
        <p:grpSpPr bwMode="auto">
          <a:xfrm>
            <a:off x="1763713" y="403225"/>
            <a:ext cx="1428750" cy="1098550"/>
            <a:chOff x="1837" y="1026"/>
            <a:chExt cx="681" cy="466"/>
          </a:xfrm>
        </p:grpSpPr>
        <p:sp>
          <p:nvSpPr>
            <p:cNvPr id="161840" name="Text Box 48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</a:t>
              </a:r>
            </a:p>
          </p:txBody>
        </p:sp>
        <p:sp>
          <p:nvSpPr>
            <p:cNvPr id="161841" name="Text Box 49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17</a:t>
              </a:r>
            </a:p>
          </p:txBody>
        </p:sp>
        <p:sp>
          <p:nvSpPr>
            <p:cNvPr id="161842" name="Line 50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1843" name="Group 51"/>
          <p:cNvGrpSpPr>
            <a:grpSpLocks/>
          </p:cNvGrpSpPr>
          <p:nvPr/>
        </p:nvGrpSpPr>
        <p:grpSpPr bwMode="auto">
          <a:xfrm>
            <a:off x="3276600" y="404813"/>
            <a:ext cx="1800225" cy="1098550"/>
            <a:chOff x="1837" y="1026"/>
            <a:chExt cx="681" cy="466"/>
          </a:xfrm>
        </p:grpSpPr>
        <p:sp>
          <p:nvSpPr>
            <p:cNvPr id="161844" name="Text Box 52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2+3</a:t>
              </a:r>
            </a:p>
          </p:txBody>
        </p:sp>
        <p:sp>
          <p:nvSpPr>
            <p:cNvPr id="161845" name="Text Box 53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17</a:t>
              </a:r>
            </a:p>
          </p:txBody>
        </p:sp>
        <p:sp>
          <p:nvSpPr>
            <p:cNvPr id="161846" name="Line 54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851" name="Text Box 59"/>
          <p:cNvSpPr txBox="1">
            <a:spLocks noChangeArrowheads="1"/>
          </p:cNvSpPr>
          <p:nvPr/>
        </p:nvSpPr>
        <p:spPr bwMode="auto">
          <a:xfrm>
            <a:off x="2916238" y="692150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pic>
        <p:nvPicPr>
          <p:cNvPr id="161852" name="Picture 60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1341397">
            <a:off x="3419475" y="4005263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53" name="Picture 61" descr="MCj04046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3" b="36839"/>
          <a:stretch>
            <a:fillRect/>
          </a:stretch>
        </p:blipFill>
        <p:spPr bwMode="auto">
          <a:xfrm rot="-3030348">
            <a:off x="2360612" y="3911601"/>
            <a:ext cx="1109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1854" name="Group 62"/>
          <p:cNvGrpSpPr>
            <a:grpSpLocks/>
          </p:cNvGrpSpPr>
          <p:nvPr/>
        </p:nvGrpSpPr>
        <p:grpSpPr bwMode="auto">
          <a:xfrm>
            <a:off x="2700338" y="5588000"/>
            <a:ext cx="1357312" cy="1012825"/>
            <a:chOff x="1837" y="1026"/>
            <a:chExt cx="681" cy="495"/>
          </a:xfrm>
        </p:grpSpPr>
        <p:sp>
          <p:nvSpPr>
            <p:cNvPr id="161855" name="Text Box 6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</a:t>
              </a:r>
            </a:p>
          </p:txBody>
        </p:sp>
        <p:sp>
          <p:nvSpPr>
            <p:cNvPr id="161856" name="Text Box 6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</a:t>
              </a:r>
            </a:p>
          </p:txBody>
        </p:sp>
        <p:sp>
          <p:nvSpPr>
            <p:cNvPr id="161857" name="Line 6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858" name="Text Box 66"/>
          <p:cNvSpPr txBox="1">
            <a:spLocks noChangeArrowheads="1"/>
          </p:cNvSpPr>
          <p:nvPr/>
        </p:nvSpPr>
        <p:spPr bwMode="auto">
          <a:xfrm>
            <a:off x="3708400" y="5805488"/>
            <a:ext cx="649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grpSp>
        <p:nvGrpSpPr>
          <p:cNvPr id="161859" name="Group 67"/>
          <p:cNvGrpSpPr>
            <a:grpSpLocks/>
          </p:cNvGrpSpPr>
          <p:nvPr/>
        </p:nvGrpSpPr>
        <p:grpSpPr bwMode="auto">
          <a:xfrm>
            <a:off x="4067175" y="5516563"/>
            <a:ext cx="1428750" cy="1098550"/>
            <a:chOff x="1837" y="1026"/>
            <a:chExt cx="681" cy="466"/>
          </a:xfrm>
        </p:grpSpPr>
        <p:sp>
          <p:nvSpPr>
            <p:cNvPr id="161860" name="Text Box 68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5</a:t>
              </a:r>
            </a:p>
          </p:txBody>
        </p:sp>
        <p:sp>
          <p:nvSpPr>
            <p:cNvPr id="161861" name="Text Box 69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</a:t>
              </a:r>
            </a:p>
          </p:txBody>
        </p:sp>
        <p:sp>
          <p:nvSpPr>
            <p:cNvPr id="161862" name="Line 70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1863" name="Group 71"/>
          <p:cNvGrpSpPr>
            <a:grpSpLocks/>
          </p:cNvGrpSpPr>
          <p:nvPr/>
        </p:nvGrpSpPr>
        <p:grpSpPr bwMode="auto">
          <a:xfrm>
            <a:off x="5292725" y="5516563"/>
            <a:ext cx="1511300" cy="1098550"/>
            <a:chOff x="1837" y="1026"/>
            <a:chExt cx="681" cy="466"/>
          </a:xfrm>
        </p:grpSpPr>
        <p:sp>
          <p:nvSpPr>
            <p:cNvPr id="161864" name="Text Box 72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17-5</a:t>
              </a:r>
            </a:p>
          </p:txBody>
        </p:sp>
        <p:sp>
          <p:nvSpPr>
            <p:cNvPr id="161865" name="Text Box 73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</a:t>
              </a:r>
            </a:p>
          </p:txBody>
        </p:sp>
        <p:sp>
          <p:nvSpPr>
            <p:cNvPr id="161866" name="Line 74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867" name="Text Box 75"/>
          <p:cNvSpPr txBox="1">
            <a:spLocks noChangeArrowheads="1"/>
          </p:cNvSpPr>
          <p:nvPr/>
        </p:nvSpPr>
        <p:spPr bwMode="auto">
          <a:xfrm>
            <a:off x="5003800" y="5805488"/>
            <a:ext cx="649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grpSp>
        <p:nvGrpSpPr>
          <p:cNvPr id="161874" name="Group 82"/>
          <p:cNvGrpSpPr>
            <a:grpSpLocks/>
          </p:cNvGrpSpPr>
          <p:nvPr/>
        </p:nvGrpSpPr>
        <p:grpSpPr bwMode="auto">
          <a:xfrm>
            <a:off x="4572000" y="404813"/>
            <a:ext cx="1789113" cy="1098550"/>
            <a:chOff x="2880" y="255"/>
            <a:chExt cx="1127" cy="692"/>
          </a:xfrm>
        </p:grpSpPr>
        <p:grpSp>
          <p:nvGrpSpPr>
            <p:cNvPr id="161869" name="Group 77"/>
            <p:cNvGrpSpPr>
              <a:grpSpLocks/>
            </p:cNvGrpSpPr>
            <p:nvPr/>
          </p:nvGrpSpPr>
          <p:grpSpPr bwMode="auto">
            <a:xfrm>
              <a:off x="3107" y="255"/>
              <a:ext cx="900" cy="692"/>
              <a:chOff x="1837" y="1026"/>
              <a:chExt cx="681" cy="466"/>
            </a:xfrm>
          </p:grpSpPr>
          <p:sp>
            <p:nvSpPr>
              <p:cNvPr id="161870" name="Text Box 78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5</a:t>
                </a:r>
              </a:p>
            </p:txBody>
          </p:sp>
          <p:sp>
            <p:nvSpPr>
              <p:cNvPr id="161871" name="Text Box 79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17</a:t>
                </a:r>
              </a:p>
            </p:txBody>
          </p:sp>
          <p:sp>
            <p:nvSpPr>
              <p:cNvPr id="161872" name="Line 80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1873" name="Text Box 81"/>
            <p:cNvSpPr txBox="1">
              <a:spLocks noChangeArrowheads="1"/>
            </p:cNvSpPr>
            <p:nvPr/>
          </p:nvSpPr>
          <p:spPr bwMode="auto">
            <a:xfrm>
              <a:off x="2880" y="436"/>
              <a:ext cx="4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grpSp>
        <p:nvGrpSpPr>
          <p:cNvPr id="161877" name="Group 85"/>
          <p:cNvGrpSpPr>
            <a:grpSpLocks/>
          </p:cNvGrpSpPr>
          <p:nvPr/>
        </p:nvGrpSpPr>
        <p:grpSpPr bwMode="auto">
          <a:xfrm>
            <a:off x="6516688" y="5516563"/>
            <a:ext cx="1428750" cy="1098550"/>
            <a:chOff x="1837" y="1026"/>
            <a:chExt cx="681" cy="466"/>
          </a:xfrm>
        </p:grpSpPr>
        <p:sp>
          <p:nvSpPr>
            <p:cNvPr id="161878" name="Text Box 86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12</a:t>
              </a:r>
            </a:p>
          </p:txBody>
        </p:sp>
        <p:sp>
          <p:nvSpPr>
            <p:cNvPr id="161879" name="Text Box 87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17</a:t>
              </a:r>
            </a:p>
          </p:txBody>
        </p:sp>
        <p:sp>
          <p:nvSpPr>
            <p:cNvPr id="161880" name="Line 88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881" name="Text Box 89"/>
          <p:cNvSpPr txBox="1">
            <a:spLocks noChangeArrowheads="1"/>
          </p:cNvSpPr>
          <p:nvPr/>
        </p:nvSpPr>
        <p:spPr bwMode="auto">
          <a:xfrm>
            <a:off x="6300788" y="5805488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161882" name="Text Box 90"/>
          <p:cNvSpPr txBox="1">
            <a:spLocks noChangeArrowheads="1"/>
          </p:cNvSpPr>
          <p:nvPr/>
        </p:nvSpPr>
        <p:spPr bwMode="auto">
          <a:xfrm>
            <a:off x="0" y="2708275"/>
            <a:ext cx="1225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конфет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1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6088 C -0.00417 -0.09329 0.03906 -0.12569 0.05937 -0.13194 C 0.07969 -0.13819 0.07187 -0.11111 0.0743 -0.09861 C 0.07673 -0.08611 0.07378 -0.06921 0.0743 -0.05625 C 0.07482 -0.04329 0.07309 -0.03449 0.07778 -0.02083 C 0.08246 -0.00718 0.09253 0.02107 0.10278 0.02593 C 0.11302 0.03079 0.12917 0.01667 0.13941 0.0081 C 0.14965 -0.00046 0.15226 -0.01852 0.16441 -0.02523 C 0.17656 -0.03194 0.20052 -0.03935 0.21267 -0.03194 C 0.22482 -0.02454 0.23177 0.00116 0.23767 0.01921 C 0.24357 0.03727 0.24028 0.05741 0.24774 0.07708 C 0.25521 0.09676 0.26701 0.12708 0.28264 0.13704 C 0.29826 0.14699 0.32951 0.13889 0.34097 0.13704 C 0.35243 0.13519 0.34132 0.13773 0.35104 0.12593 C 0.36076 0.11412 0.3901 0.07755 0.3993 0.06597 C 0.40851 0.0544 0.40069 0.06042 0.40607 0.05695 C 0.41146 0.05347 0.42413 0.03912 0.43107 0.04583 C 0.43802 0.05255 0.44305 0.09282 0.44774 0.09699 C 0.45243 0.10116 0.4559 0.08565 0.45937 0.07037 " pathEditMode="relative" rAng="0" ptsTypes="aaaaaaaaaaaaaaaaaaA">
                                      <p:cBhvr>
                                        <p:cTn id="20" dur="1000" fill="hold"/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-0.08009 C 0.14011 -0.1125 0.18334 -0.1449 0.20365 -0.15115 C 0.22396 -0.1574 0.21615 -0.13032 0.21858 -0.11782 C 0.22101 -0.10532 0.21806 -0.08842 0.21858 -0.07546 C 0.2191 -0.0625 0.21737 -0.0537 0.22205 -0.04004 C 0.22674 -0.02639 0.23681 0.00186 0.24705 0.00672 C 0.2573 0.01158 0.27344 -0.00254 0.28369 -0.01111 C 0.29393 -0.01967 0.29653 -0.03773 0.30869 -0.04444 C 0.32084 -0.05115 0.3448 -0.05856 0.35695 -0.05115 C 0.3691 -0.04375 0.37605 -0.01805 0.38195 -3.33333E-6 C 0.38785 0.01806 0.38455 0.0382 0.39202 0.05787 C 0.39948 0.07755 0.41129 0.10787 0.42691 0.11783 C 0.44254 0.12778 0.47379 0.11968 0.48525 0.11783 C 0.49671 0.11598 0.4856 0.11852 0.49532 0.10672 C 0.50504 0.09491 0.53438 0.05834 0.54358 0.04676 C 0.55278 0.03519 0.54497 0.04121 0.55035 0.03773 C 0.55573 0.03426 0.56841 0.01991 0.57535 0.02662 C 0.5823 0.03334 0.58733 0.07361 0.59202 0.07778 C 0.59671 0.08195 0.60018 0.06644 0.60365 0.05116 " pathEditMode="relative" rAng="0" ptsTypes="aaaaaaaaaaaaaaaaaaA">
                                      <p:cBhvr>
                                        <p:cTn id="23" dur="1000" fill="hold"/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C 0.00382 -0.01042 0.00729 -0.0213 0.01163 -0.03125 C 0.01336 -0.03542 0.01666 -0.0382 0.0184 -0.04236 C 0.01944 -0.04491 0.01909 -0.04838 0.01996 -0.05116 C 0.02291 -0.06158 0.02291 -0.05787 0.02673 -0.06667 C 0.03055 -0.07547 0.03229 -0.08496 0.03663 -0.09329 C 0.03889 -0.1132 0.04062 -0.11042 0.0467 -0.12662 C 0.05 -0.14607 0.06146 -0.16042 0.06996 -0.1757 C 0.07743 -0.18935 0.06909 -0.17986 0.07673 -0.19121 C 0.07986 -0.19584 0.08402 -0.19931 0.08663 -0.2044 C 0.09809 -0.22778 0.11163 -0.25185 0.12673 -0.27107 C 0.12951 -0.2831 0.12673 -0.27431 0.13507 -0.28889 C 0.1401 -0.29792 0.14461 -0.31158 0.15173 -0.31783 C 0.15399 -0.32523 0.15607 -0.33403 0.16007 -0.34005 C 0.1625 -0.34352 0.1658 -0.34584 0.1684 -0.34885 C 0.17014 -0.35093 0.1717 -0.35324 0.17326 -0.35556 C 0.18125 -0.36829 0.17465 -0.36135 0.18333 -0.36898 C 0.18941 -0.38125 0.19288 -0.38681 0.20173 -0.3956 C 0.21198 -0.41644 0.23107 -0.3956 0.2434 -0.38889 C 0.24722 -0.38681 0.25121 -0.38658 0.25503 -0.38449 C 0.25972 -0.38195 0.26389 -0.37871 0.2684 -0.3757 C 0.27604 -0.3706 0.30573 -0.36597 0.31336 -0.36459 C 0.32378 -0.36273 0.33316 -0.35625 0.3434 -0.35347 C 0.36371 -0.34815 0.36996 -0.34954 0.39826 -0.34676 C 0.40764 -0.34422 0.41527 -0.33773 0.425 -0.33773 " pathEditMode="relative" ptsTypes="ffffffffffffffffffffffffA">
                                      <p:cBhvr>
                                        <p:cTn id="34" dur="2000" fill="hold"/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0608 -0.01643 0.01007 -0.03796 0.01997 -0.05115 C 0.03386 -0.06967 0.04966 -0.08564 0.06493 -0.10208 C 0.07657 -0.11435 0.09045 -0.12245 0.10157 -0.13541 C 0.11962 -0.15671 0.13594 -0.16643 0.15486 -0.18449 C 0.17396 -0.20277 0.15573 -0.18958 0.175 -0.20208 C 0.18073 -0.21018 0.18681 -0.2118 0.19323 -0.21782 C 0.19966 -0.22384 0.20486 -0.23217 0.21163 -0.23773 C 0.229 -0.25231 0.22066 -0.24467 0.23663 -0.25995 C 0.2533 -0.25532 0.25469 -0.2655 0.26823 -0.27546 C 0.27084 -0.27731 0.28334 -0.27963 0.2849 -0.27986 C 0.29236 -0.28333 0.29913 -0.28796 0.3066 -0.29097 C 0.30834 -0.29259 0.30973 -0.29444 0.31163 -0.2956 C 0.3132 -0.29675 0.31528 -0.29629 0.31667 -0.29768 C 0.31858 -0.2993 0.31962 -0.30254 0.32153 -0.30439 C 0.3257 -0.30856 0.33038 -0.3118 0.3349 -0.3155 C 0.34219 -0.32152 0.36077 -0.32476 0.36823 -0.32662 C 0.38038 -0.32963 0.3908 -0.33333 0.4033 -0.33333 " pathEditMode="relative" rAng="0" ptsTypes="fffffffffffffffffA">
                                      <p:cBhvr>
                                        <p:cTn id="36" dur="2000" fill="hold"/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1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6 0.03889 C -0.25695 0.0345 -0.25591 0.02987 -0.25469 0.02547 C -0.25417 0.02315 -0.25764 0.0338 -0.25643 0.03218 C -0.23386 0.00209 -0.21025 -0.02662 -0.18802 -0.05671 C -0.179 -0.06875 -0.17118 -0.0831 -0.16146 -0.09444 C -0.1507 -0.10694 -0.13993 -0.11851 -0.12969 -0.13217 C -0.11667 -0.14953 -0.104 -0.16782 -0.08976 -0.18333 C -0.08663 -0.1868 -0.08282 -0.18865 -0.07969 -0.19213 C -0.07223 -0.20023 -0.06563 -0.21064 -0.05816 -0.21898 C -0.04393 -0.23449 -0.02917 -0.24629 -0.01476 -0.26111 C -0.01285 -0.26319 -0.01007 -0.26342 -0.00816 -0.2655 C 0.02205 -0.29791 -0.01684 -0.26273 0.01198 -0.28773 C 0.02569 -0.29953 0.03073 -0.31875 0.04687 -0.32546 C 0.08559 -0.36088 0.14392 -0.35115 0.18524 -0.35231 C 0.18073 -0.36921 0.1835 -0.35648 0.1835 -0.39213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8" grpId="0"/>
      <p:bldP spid="161851" grpId="0"/>
      <p:bldP spid="161858" grpId="0"/>
      <p:bldP spid="161867" grpId="0"/>
      <p:bldP spid="1618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MCj02806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357563"/>
            <a:ext cx="168592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5596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2000" kern="10">
                <a:gradFill rotWithShape="0">
                  <a:gsLst>
                    <a:gs pos="0">
                      <a:srgbClr val="0033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Заполните таблицу</a:t>
            </a:r>
          </a:p>
        </p:txBody>
      </p:sp>
      <p:graphicFrame>
        <p:nvGraphicFramePr>
          <p:cNvPr id="179304" name="Group 104"/>
          <p:cNvGraphicFramePr>
            <a:graphicFrameLocks noGrp="1"/>
          </p:cNvGraphicFramePr>
          <p:nvPr>
            <p:ph/>
          </p:nvPr>
        </p:nvGraphicFramePr>
        <p:xfrm>
          <a:off x="468313" y="1412875"/>
          <a:ext cx="4032250" cy="5073650"/>
        </p:xfrm>
        <a:graphic>
          <a:graphicData uri="http://schemas.openxmlformats.org/drawingml/2006/table">
            <a:tbl>
              <a:tblPr/>
              <a:tblGrid>
                <a:gridCol w="1008062"/>
                <a:gridCol w="1008063"/>
                <a:gridCol w="1008062"/>
                <a:gridCol w="1008063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125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a+b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125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a-b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9254" name="Group 54"/>
          <p:cNvGrpSpPr>
            <a:grpSpLocks/>
          </p:cNvGrpSpPr>
          <p:nvPr/>
        </p:nvGrpSpPr>
        <p:grpSpPr bwMode="auto">
          <a:xfrm>
            <a:off x="1331913" y="4005263"/>
            <a:ext cx="1357312" cy="1012825"/>
            <a:chOff x="1837" y="1026"/>
            <a:chExt cx="681" cy="495"/>
          </a:xfrm>
        </p:grpSpPr>
        <p:sp>
          <p:nvSpPr>
            <p:cNvPr id="179255" name="Text Box 55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22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56" name="Text Box 56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32</a:t>
              </a:r>
              <a:endPara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9257" name="Line 57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9258" name="Group 58"/>
          <p:cNvGrpSpPr>
            <a:grpSpLocks/>
          </p:cNvGrpSpPr>
          <p:nvPr/>
        </p:nvGrpSpPr>
        <p:grpSpPr bwMode="auto">
          <a:xfrm>
            <a:off x="1331913" y="5300663"/>
            <a:ext cx="1357312" cy="1012825"/>
            <a:chOff x="1837" y="1026"/>
            <a:chExt cx="681" cy="495"/>
          </a:xfrm>
        </p:grpSpPr>
        <p:sp>
          <p:nvSpPr>
            <p:cNvPr id="179259" name="Text Box 59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4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0" name="Text Box 60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32</a:t>
              </a:r>
              <a:endPara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9261" name="Line 61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9262" name="Group 62"/>
          <p:cNvGrpSpPr>
            <a:grpSpLocks/>
          </p:cNvGrpSpPr>
          <p:nvPr/>
        </p:nvGrpSpPr>
        <p:grpSpPr bwMode="auto">
          <a:xfrm>
            <a:off x="2339975" y="1628775"/>
            <a:ext cx="1357313" cy="1012825"/>
            <a:chOff x="1837" y="1026"/>
            <a:chExt cx="681" cy="495"/>
          </a:xfrm>
        </p:grpSpPr>
        <p:sp>
          <p:nvSpPr>
            <p:cNvPr id="179263" name="Text Box 6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2</a:t>
              </a:r>
              <a:r>
                <a:rPr lang="en-US" sz="2400" b="1">
                  <a:solidFill>
                    <a:srgbClr val="CC3300"/>
                  </a:solidFill>
                </a:rPr>
                <a:t>5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4" name="Text Box 6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r>
                <a:rPr lang="ru-RU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179265" name="Line 6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9266" name="Group 66"/>
          <p:cNvGrpSpPr>
            <a:grpSpLocks/>
          </p:cNvGrpSpPr>
          <p:nvPr/>
        </p:nvGrpSpPr>
        <p:grpSpPr bwMode="auto">
          <a:xfrm>
            <a:off x="2411413" y="4005263"/>
            <a:ext cx="1357312" cy="1012825"/>
            <a:chOff x="1837" y="1026"/>
            <a:chExt cx="681" cy="495"/>
          </a:xfrm>
        </p:grpSpPr>
        <p:sp>
          <p:nvSpPr>
            <p:cNvPr id="179267" name="Text Box 67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28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8" name="Text Box 68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r>
                <a:rPr lang="ru-RU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179269" name="Line 69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282" name="Text Box 82"/>
          <p:cNvSpPr txBox="1">
            <a:spLocks noChangeArrowheads="1"/>
          </p:cNvSpPr>
          <p:nvPr/>
        </p:nvSpPr>
        <p:spPr bwMode="auto">
          <a:xfrm>
            <a:off x="3708400" y="29972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9283" name="Group 83"/>
          <p:cNvGrpSpPr>
            <a:grpSpLocks/>
          </p:cNvGrpSpPr>
          <p:nvPr/>
        </p:nvGrpSpPr>
        <p:grpSpPr bwMode="auto">
          <a:xfrm>
            <a:off x="3348038" y="5373688"/>
            <a:ext cx="1357312" cy="1012825"/>
            <a:chOff x="1837" y="1026"/>
            <a:chExt cx="681" cy="495"/>
          </a:xfrm>
        </p:grpSpPr>
        <p:sp>
          <p:nvSpPr>
            <p:cNvPr id="179284" name="Text Box 84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8</a:t>
              </a:r>
              <a:r>
                <a:rPr lang="ru-RU" sz="2400" b="1">
                  <a:solidFill>
                    <a:srgbClr val="CC3300"/>
                  </a:solidFill>
                </a:rPr>
                <a:t>2</a:t>
              </a:r>
            </a:p>
          </p:txBody>
        </p:sp>
        <p:sp>
          <p:nvSpPr>
            <p:cNvPr id="179285" name="Text Box 85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125</a:t>
              </a:r>
              <a:endPara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9286" name="Line 86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333375"/>
            <a:ext cx="8713787" cy="590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endParaRPr lang="ru-RU" sz="28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7219" name="Picture 3" descr="chud0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2219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chud06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133508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648017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/>
      <p:bldP spid="137218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7200"/>
              <a:t/>
            </a:r>
            <a:br>
              <a:rPr lang="ru-RU" sz="7200"/>
            </a:br>
            <a:r>
              <a:rPr lang="ru-RU" sz="7200"/>
              <a:t/>
            </a:r>
            <a:br>
              <a:rPr lang="ru-RU" sz="7200"/>
            </a:br>
            <a:r>
              <a:rPr lang="ru-RU" sz="7200"/>
              <a:t>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>
                <a:latin typeface="Times New Roman" pitchFamily="18" charset="0"/>
              </a:rPr>
              <a:t>«О чём гласит народная мудрость?»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ru-RU">
                <a:latin typeface="Times New Roman" pitchFamily="18" charset="0"/>
              </a:rPr>
              <a:t>Работа с карточкой:</a:t>
            </a:r>
          </a:p>
          <a:p>
            <a:pPr marL="609600" indent="-609600">
              <a:buFontTx/>
              <a:buNone/>
            </a:pPr>
            <a:r>
              <a:rPr lang="ru-RU">
                <a:latin typeface="Times New Roman" pitchFamily="18" charset="0"/>
              </a:rPr>
              <a:t>1.Выполните действия и расшифруйте слово</a:t>
            </a:r>
          </a:p>
          <a:p>
            <a:pPr marL="609600" indent="-609600">
              <a:buFontTx/>
              <a:buNone/>
            </a:pPr>
            <a:r>
              <a:rPr lang="ru-RU">
                <a:latin typeface="Times New Roman" pitchFamily="18" charset="0"/>
              </a:rPr>
              <a:t>2. Прочитай пословицу (поговорку) и попытайся объяснить её смысл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18487" cy="178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u="sng">
                <a:latin typeface="Times New Roman" pitchFamily="18" charset="0"/>
              </a:rPr>
              <a:t>ВЗЯТКА</a:t>
            </a:r>
            <a:br>
              <a:rPr lang="ru-RU" sz="4000" b="1" u="sng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</a:rPr>
              <a:t>плата или подарок должностному лицу за незаконное действие в пользу дающего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«Не подмажешь – не поедешь»</a:t>
            </a:r>
          </a:p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«Дары и мудрых ослепляют»</a:t>
            </a:r>
          </a:p>
          <a:p>
            <a:pPr algn="ctr">
              <a:buFontTx/>
              <a:buNone/>
            </a:pPr>
            <a:endParaRPr lang="ru-RU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18487" cy="178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u="sng">
                <a:latin typeface="Times New Roman" pitchFamily="18" charset="0"/>
              </a:rPr>
              <a:t>РЭКЕТ</a:t>
            </a:r>
            <a:br>
              <a:rPr lang="ru-RU" sz="4000" b="1" u="sng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</a:rPr>
              <a:t>преступное вымогательство чужих доходов путём угроз и насилия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276475"/>
            <a:ext cx="8578850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ru-RU" sz="40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«Сила –уму могила»</a:t>
            </a:r>
          </a:p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«Жадность последнего ума лишает»</a:t>
            </a:r>
          </a:p>
          <a:p>
            <a:pPr algn="ctr">
              <a:buFontTx/>
              <a:buNone/>
            </a:pPr>
            <a:endParaRPr lang="ru-RU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3659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8000">
                <a:latin typeface="Times New Roman" pitchFamily="18" charset="0"/>
              </a:rPr>
              <a:t>Устная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18487" cy="178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u="sng">
                <a:latin typeface="Times New Roman" pitchFamily="18" charset="0"/>
              </a:rPr>
              <a:t>ШАНТАЖ</a:t>
            </a:r>
            <a:br>
              <a:rPr lang="ru-RU" sz="4000" b="1" u="sng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</a:rPr>
              <a:t>навязывание своей воли другим лицам путём вымогательства и угроз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424862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«Если…, то…, если это не математика, то это шантаж» «Компромата на всех хватит»</a:t>
            </a:r>
          </a:p>
          <a:p>
            <a:pPr algn="ctr">
              <a:buFontTx/>
              <a:buNone/>
            </a:pPr>
            <a:endParaRPr lang="ru-RU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Причины коррупции: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/>
              <a:t>Низкая зарплата госслужащих</a:t>
            </a:r>
          </a:p>
          <a:p>
            <a:pPr>
              <a:lnSpc>
                <a:spcPct val="90000"/>
              </a:lnSpc>
            </a:pPr>
            <a:r>
              <a:rPr lang="ru-RU"/>
              <a:t>Незнание законов</a:t>
            </a:r>
          </a:p>
          <a:p>
            <a:pPr>
              <a:lnSpc>
                <a:spcPct val="90000"/>
              </a:lnSpc>
            </a:pPr>
            <a:r>
              <a:rPr lang="ru-RU"/>
              <a:t>Желание лёгкой наживы</a:t>
            </a:r>
          </a:p>
          <a:p>
            <a:pPr>
              <a:lnSpc>
                <a:spcPct val="90000"/>
              </a:lnSpc>
            </a:pPr>
            <a:r>
              <a:rPr lang="ru-RU"/>
              <a:t>Нестабильность в стране</a:t>
            </a:r>
          </a:p>
          <a:p>
            <a:pPr>
              <a:lnSpc>
                <a:spcPct val="90000"/>
              </a:lnSpc>
            </a:pPr>
            <a:r>
              <a:rPr lang="ru-RU"/>
              <a:t>Низкий уровень жизни населения</a:t>
            </a:r>
          </a:p>
          <a:p>
            <a:pPr>
              <a:lnSpc>
                <a:spcPct val="90000"/>
              </a:lnSpc>
            </a:pPr>
            <a:r>
              <a:rPr lang="ru-RU"/>
              <a:t>Безработица</a:t>
            </a:r>
          </a:p>
          <a:p>
            <a:pPr>
              <a:lnSpc>
                <a:spcPct val="90000"/>
              </a:lnSpc>
            </a:pPr>
            <a:r>
              <a:rPr lang="ru-RU"/>
              <a:t>Слабая развитость государственных институтов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260350"/>
            <a:ext cx="5915025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solidFill>
                  <a:srgbClr val="006666"/>
                </a:solidFill>
              </a:rPr>
              <a:t>Итак,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1268413"/>
            <a:ext cx="5184775" cy="3484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solidFill>
                  <a:srgbClr val="006666"/>
                </a:solidFill>
              </a:rPr>
              <a:t>Как складывают дроби с одинаковыми знаменателями?</a:t>
            </a:r>
          </a:p>
          <a:p>
            <a:r>
              <a:rPr lang="ru-RU">
                <a:solidFill>
                  <a:srgbClr val="006666"/>
                </a:solidFill>
              </a:rPr>
              <a:t>Как вычитают  дроби с одинаковыми знаменателями?</a:t>
            </a:r>
          </a:p>
          <a:p>
            <a:pPr>
              <a:buFontTx/>
              <a:buNone/>
            </a:pPr>
            <a:endParaRPr lang="ru-RU">
              <a:solidFill>
                <a:srgbClr val="006666"/>
              </a:solidFill>
            </a:endParaRPr>
          </a:p>
        </p:txBody>
      </p:sp>
      <p:pic>
        <p:nvPicPr>
          <p:cNvPr id="180228" name="Picture 4" descr="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2555875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9" name="Picture 5" descr="MCj037014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25923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6" grpId="1"/>
      <p:bldP spid="180226" grpId="2"/>
      <p:bldP spid="180227" grpId="0" build="p"/>
      <p:bldP spid="180227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MCj02806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2941638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2" name="WordArt 8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7162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0033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Задания из учебника</a:t>
            </a:r>
          </a:p>
        </p:txBody>
      </p:sp>
      <p:pic>
        <p:nvPicPr>
          <p:cNvPr id="134153" name="Picture 9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3033">
            <a:off x="827088" y="2276475"/>
            <a:ext cx="25447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79388" y="5084763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1012 (в)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MCj02806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2941638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7162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0033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Задания из учебника</a:t>
            </a:r>
          </a:p>
        </p:txBody>
      </p:sp>
      <p:pic>
        <p:nvPicPr>
          <p:cNvPr id="186372" name="Picture 4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3033">
            <a:off x="827088" y="2276475"/>
            <a:ext cx="25447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79388" y="5084763"/>
            <a:ext cx="3960812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1042  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553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 b="1">
                <a:latin typeface="Times New Roman" pitchFamily="18" charset="0"/>
              </a:rPr>
              <a:t>Коррупции</a:t>
            </a:r>
            <a:br>
              <a:rPr lang="ru-RU" sz="4800" b="1">
                <a:latin typeface="Times New Roman" pitchFamily="18" charset="0"/>
              </a:rPr>
            </a:br>
            <a:r>
              <a:rPr lang="ru-RU" sz="4800" b="1">
                <a:latin typeface="Times New Roman" pitchFamily="18" charset="0"/>
              </a:rPr>
              <a:t> </a:t>
            </a:r>
            <a:r>
              <a:rPr lang="ru-RU" sz="4800" b="1" u="sng">
                <a:latin typeface="Times New Roman" pitchFamily="18" charset="0"/>
              </a:rPr>
              <a:t>могут и должны</a:t>
            </a:r>
            <a:r>
              <a:rPr lang="ru-RU" sz="4800" b="1">
                <a:latin typeface="Times New Roman" pitchFamily="18" charset="0"/>
              </a:rPr>
              <a:t> </a:t>
            </a:r>
            <a:r>
              <a:rPr lang="ru-RU" sz="4800" b="1" u="sng">
                <a:latin typeface="Times New Roman" pitchFamily="18" charset="0"/>
              </a:rPr>
              <a:t>противодействовать  </a:t>
            </a:r>
            <a:r>
              <a:rPr lang="ru-RU" sz="4800" b="1">
                <a:latin typeface="Times New Roman" pitchFamily="18" charset="0"/>
              </a:rPr>
              <a:t>государство, бизнес, СМИ и </a:t>
            </a:r>
            <a:br>
              <a:rPr lang="ru-RU" sz="4800" b="1">
                <a:latin typeface="Times New Roman" pitchFamily="18" charset="0"/>
              </a:rPr>
            </a:br>
            <a:r>
              <a:rPr lang="ru-RU" sz="4800" b="1">
                <a:latin typeface="Times New Roman" pitchFamily="18" charset="0"/>
              </a:rPr>
              <a:t/>
            </a:r>
            <a:br>
              <a:rPr lang="ru-RU" sz="4800" b="1">
                <a:latin typeface="Times New Roman" pitchFamily="18" charset="0"/>
              </a:rPr>
            </a:br>
            <a:r>
              <a:rPr lang="ru-RU" sz="4800" b="1">
                <a:latin typeface="Times New Roman" pitchFamily="18" charset="0"/>
              </a:rPr>
              <a:t>МЫ, обдумывая свои действия и поступки.</a:t>
            </a:r>
            <a:br>
              <a:rPr lang="ru-RU" sz="4800" b="1">
                <a:latin typeface="Times New Roman" pitchFamily="18" charset="0"/>
              </a:rPr>
            </a:b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76250"/>
            <a:ext cx="8229600" cy="564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4400" b="1"/>
              <a:t>«Попались жучки в ручки»</a:t>
            </a:r>
          </a:p>
          <a:p>
            <a:pPr algn="ctr">
              <a:buFontTx/>
              <a:buNone/>
            </a:pPr>
            <a:endParaRPr lang="ru-RU" sz="4400" b="1"/>
          </a:p>
          <a:p>
            <a:pPr algn="ctr">
              <a:buFontTx/>
              <a:buNone/>
            </a:pPr>
            <a:r>
              <a:rPr lang="ru-RU" sz="4400" b="1"/>
              <a:t>«До времени всё с рук сходит»</a:t>
            </a:r>
          </a:p>
          <a:p>
            <a:pPr algn="ctr">
              <a:buFontTx/>
              <a:buNone/>
            </a:pPr>
            <a:endParaRPr lang="ru-RU" sz="4400" b="1"/>
          </a:p>
          <a:p>
            <a:pPr algn="ctr">
              <a:buFontTx/>
              <a:buNone/>
            </a:pPr>
            <a:r>
              <a:rPr lang="ru-RU" sz="4400" b="1"/>
              <a:t>«За худые дела слетит и голова»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375"/>
            <a:ext cx="8229600" cy="5792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/>
              <a:t>Наказание за взятки: </a:t>
            </a:r>
          </a:p>
          <a:p>
            <a:pPr>
              <a:buFontTx/>
              <a:buChar char="-"/>
            </a:pPr>
            <a:r>
              <a:rPr lang="ru-RU"/>
              <a:t>штрафы от 25 до 60 сумм взятки</a:t>
            </a:r>
          </a:p>
          <a:p>
            <a:pPr>
              <a:buFontTx/>
              <a:buChar char="-"/>
            </a:pPr>
            <a:r>
              <a:rPr lang="ru-RU"/>
              <a:t>срок лишения свободы от 8 до 15 лет</a:t>
            </a:r>
          </a:p>
          <a:p>
            <a:pPr>
              <a:buFontTx/>
              <a:buNone/>
            </a:pPr>
            <a:r>
              <a:rPr lang="ru-RU"/>
              <a:t>Наказание за рэкет:</a:t>
            </a:r>
          </a:p>
          <a:p>
            <a:pPr>
              <a:buFontTx/>
              <a:buNone/>
            </a:pPr>
            <a:r>
              <a:rPr lang="ru-RU"/>
              <a:t>-лишение свободы до 5 лет</a:t>
            </a:r>
          </a:p>
          <a:p>
            <a:pPr>
              <a:buFontTx/>
              <a:buNone/>
            </a:pPr>
            <a:r>
              <a:rPr lang="ru-RU"/>
              <a:t>Наказание за шантаж:</a:t>
            </a:r>
          </a:p>
          <a:p>
            <a:pPr>
              <a:buFontTx/>
              <a:buChar char="-"/>
            </a:pPr>
            <a:r>
              <a:rPr lang="ru-RU"/>
              <a:t>Лишение свободы до 4 лет</a:t>
            </a:r>
          </a:p>
          <a:p>
            <a:pPr>
              <a:buFontTx/>
              <a:buChar char="-"/>
            </a:pPr>
            <a:r>
              <a:rPr lang="ru-RU"/>
              <a:t>принудительные работы</a:t>
            </a:r>
          </a:p>
          <a:p>
            <a:pPr>
              <a:buFontTx/>
              <a:buChar char="-"/>
            </a:pPr>
            <a:r>
              <a:rPr lang="ru-RU"/>
              <a:t> штраф до 80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92150"/>
            <a:ext cx="8229600" cy="511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/>
              <a:t>Давайте помнить: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«Посеешь поступок — пожнешь привычку, посеешь привычку — пожнешь характер, посеешь характер — пожнешь судьбу».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274638"/>
            <a:ext cx="5410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>
                <a:solidFill>
                  <a:srgbClr val="CC3300"/>
                </a:solidFill>
              </a:rPr>
              <a:t>Домашнее задание:</a:t>
            </a:r>
            <a:br>
              <a:rPr lang="ru-RU" sz="4000" b="1">
                <a:solidFill>
                  <a:srgbClr val="CC3300"/>
                </a:solidFill>
              </a:rPr>
            </a:br>
            <a:endParaRPr lang="ru-RU" sz="4000" b="1">
              <a:solidFill>
                <a:srgbClr val="CC3300"/>
              </a:solidFill>
            </a:endParaRPr>
          </a:p>
        </p:txBody>
      </p:sp>
      <p:sp>
        <p:nvSpPr>
          <p:cNvPr id="184325" name="WordArt 5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5761037" cy="299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ru-RU" sz="3600" b="1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Спасибо за урок!</a:t>
            </a:r>
          </a:p>
        </p:txBody>
      </p:sp>
      <p:pic>
        <p:nvPicPr>
          <p:cNvPr id="184326" name="Picture 6" descr="baby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6700"/>
            <a:ext cx="188436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971550" y="981075"/>
            <a:ext cx="7848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sng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п.26(правила),</a:t>
            </a:r>
          </a:p>
          <a:p>
            <a:pPr>
              <a:spcBef>
                <a:spcPct val="50000"/>
              </a:spcBef>
            </a:pPr>
            <a:r>
              <a:rPr lang="ru-RU" sz="3600" b="1" u="sng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№ 1067 (б, г), № 1018 (а, б) </a:t>
            </a:r>
          </a:p>
          <a:p>
            <a:pPr>
              <a:spcBef>
                <a:spcPct val="50000"/>
              </a:spcBef>
            </a:pPr>
            <a:r>
              <a:rPr lang="ru-RU" sz="3200" b="1" u="sng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11188" y="476250"/>
            <a:ext cx="8362950" cy="175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Какая часть квадрата закрашена на рисунках? </a:t>
            </a:r>
          </a:p>
        </p:txBody>
      </p:sp>
      <p:graphicFrame>
        <p:nvGraphicFramePr>
          <p:cNvPr id="157722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1300" y="24955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8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495550"/>
                        <a:ext cx="15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01" name="Picture 5" descr="im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795655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9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8" name="Object 32"/>
          <p:cNvGraphicFramePr>
            <a:graphicFrameLocks noChangeAspect="1"/>
          </p:cNvGraphicFramePr>
          <p:nvPr/>
        </p:nvGraphicFramePr>
        <p:xfrm>
          <a:off x="1835150" y="4724400"/>
          <a:ext cx="633413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0" name="Формула" r:id="rId9" imgW="152280" imgH="393480" progId="Equation.3">
                  <p:embed/>
                </p:oleObj>
              </mc:Choice>
              <mc:Fallback>
                <p:oleObj name="Формула" r:id="rId9" imgW="15228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24400"/>
                        <a:ext cx="633413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9" name="Object 33"/>
          <p:cNvGraphicFramePr>
            <a:graphicFrameLocks noChangeAspect="1"/>
          </p:cNvGraphicFramePr>
          <p:nvPr/>
        </p:nvGraphicFramePr>
        <p:xfrm>
          <a:off x="6948488" y="4797425"/>
          <a:ext cx="6334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1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797425"/>
                        <a:ext cx="633412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30" name="Object 34"/>
          <p:cNvGraphicFramePr>
            <a:graphicFrameLocks noChangeAspect="1"/>
          </p:cNvGraphicFramePr>
          <p:nvPr/>
        </p:nvGraphicFramePr>
        <p:xfrm>
          <a:off x="4427538" y="4724400"/>
          <a:ext cx="6334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2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724400"/>
                        <a:ext cx="633412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642350" cy="36893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29225"/>
            <a:ext cx="28781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3132138" y="5300663"/>
            <a:ext cx="936625" cy="1147762"/>
            <a:chOff x="1020" y="3385"/>
            <a:chExt cx="499" cy="678"/>
          </a:xfrm>
        </p:grpSpPr>
        <p:sp>
          <p:nvSpPr>
            <p:cNvPr id="168970" name="Text Box 10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28</a:t>
              </a:r>
            </a:p>
          </p:txBody>
        </p:sp>
        <p:sp>
          <p:nvSpPr>
            <p:cNvPr id="168971" name="Text Box 11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365</a:t>
              </a:r>
            </a:p>
          </p:txBody>
        </p:sp>
      </p:grp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0" y="260350"/>
            <a:ext cx="89646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В году 365 дней. В феврале – 28 дней, а в июле 31 день.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Какую часть года составляет февраль, а какую – июль?</a:t>
            </a:r>
          </a:p>
        </p:txBody>
      </p:sp>
      <p:pic>
        <p:nvPicPr>
          <p:cNvPr id="16897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29225"/>
            <a:ext cx="15795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977" name="Group 17"/>
          <p:cNvGrpSpPr>
            <a:grpSpLocks/>
          </p:cNvGrpSpPr>
          <p:nvPr/>
        </p:nvGrpSpPr>
        <p:grpSpPr bwMode="auto">
          <a:xfrm>
            <a:off x="4859338" y="5300663"/>
            <a:ext cx="936625" cy="1146175"/>
            <a:chOff x="1020" y="3385"/>
            <a:chExt cx="499" cy="678"/>
          </a:xfrm>
        </p:grpSpPr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31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69325" cy="34305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29225"/>
            <a:ext cx="6840538" cy="1373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763713" y="53736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60780" name="Group 12"/>
          <p:cNvGrpSpPr>
            <a:grpSpLocks/>
          </p:cNvGrpSpPr>
          <p:nvPr/>
        </p:nvGrpSpPr>
        <p:grpSpPr bwMode="auto">
          <a:xfrm>
            <a:off x="1619250" y="5373688"/>
            <a:ext cx="792163" cy="1104900"/>
            <a:chOff x="1020" y="3385"/>
            <a:chExt cx="499" cy="696"/>
          </a:xfrm>
        </p:grpSpPr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9</a:t>
              </a:r>
            </a:p>
          </p:txBody>
        </p:sp>
        <p:sp>
          <p:nvSpPr>
            <p:cNvPr id="160777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24</a:t>
              </a:r>
            </a:p>
          </p:txBody>
        </p:sp>
      </p:grpSp>
      <p:grpSp>
        <p:nvGrpSpPr>
          <p:cNvPr id="160781" name="Group 13"/>
          <p:cNvGrpSpPr>
            <a:grpSpLocks/>
          </p:cNvGrpSpPr>
          <p:nvPr/>
        </p:nvGrpSpPr>
        <p:grpSpPr bwMode="auto">
          <a:xfrm>
            <a:off x="5219700" y="5373688"/>
            <a:ext cx="792163" cy="1104900"/>
            <a:chOff x="3288" y="3385"/>
            <a:chExt cx="499" cy="696"/>
          </a:xfrm>
        </p:grpSpPr>
        <p:sp>
          <p:nvSpPr>
            <p:cNvPr id="160778" name="Text Box 10"/>
            <p:cNvSpPr txBox="1">
              <a:spLocks noChangeArrowheads="1"/>
            </p:cNvSpPr>
            <p:nvPr/>
          </p:nvSpPr>
          <p:spPr bwMode="auto">
            <a:xfrm>
              <a:off x="3288" y="379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24</a:t>
              </a: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3288" y="3385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5</a:t>
              </a:r>
            </a:p>
          </p:txBody>
        </p:sp>
      </p:grp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79388" y="333375"/>
            <a:ext cx="87852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Воронёнок спит </a:t>
            </a:r>
            <a:r>
              <a:rPr lang="ru-RU" sz="2800" b="1">
                <a:solidFill>
                  <a:srgbClr val="003300"/>
                </a:solidFill>
              </a:rPr>
              <a:t>9</a:t>
            </a:r>
            <a:r>
              <a:rPr lang="ru-RU" sz="2800">
                <a:solidFill>
                  <a:srgbClr val="003300"/>
                </a:solidFill>
              </a:rPr>
              <a:t> часов в сутки, а учится </a:t>
            </a:r>
            <a:r>
              <a:rPr lang="ru-RU" sz="2800" b="1">
                <a:solidFill>
                  <a:srgbClr val="003300"/>
                </a:solidFill>
              </a:rPr>
              <a:t>5</a:t>
            </a:r>
            <a:r>
              <a:rPr lang="ru-RU" sz="2800">
                <a:solidFill>
                  <a:srgbClr val="003300"/>
                </a:solidFill>
              </a:rPr>
              <a:t> часов.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Какую часть суток он спит, а какую – учится?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0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42350" cy="36814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6697663" cy="13350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944" name="Group 8"/>
          <p:cNvGrpSpPr>
            <a:grpSpLocks/>
          </p:cNvGrpSpPr>
          <p:nvPr/>
        </p:nvGrpSpPr>
        <p:grpSpPr bwMode="auto">
          <a:xfrm>
            <a:off x="1547813" y="5300663"/>
            <a:ext cx="935037" cy="1063625"/>
            <a:chOff x="1020" y="3385"/>
            <a:chExt cx="499" cy="715"/>
          </a:xfrm>
        </p:grpSpPr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  <p:sp>
          <p:nvSpPr>
            <p:cNvPr id="167946" name="Text Box 10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100</a:t>
              </a:r>
            </a:p>
          </p:txBody>
        </p:sp>
      </p:grp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8351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Длина пойманной воронятами змеи 60 см. 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Какую часть метра составляет длина змеи?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6842125" cy="1400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990" name="Group 6"/>
          <p:cNvGrpSpPr>
            <a:grpSpLocks/>
          </p:cNvGrpSpPr>
          <p:nvPr/>
        </p:nvGrpSpPr>
        <p:grpSpPr bwMode="auto">
          <a:xfrm>
            <a:off x="1476375" y="5373688"/>
            <a:ext cx="1223963" cy="1104900"/>
            <a:chOff x="1020" y="3385"/>
            <a:chExt cx="499" cy="696"/>
          </a:xfrm>
        </p:grpSpPr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200</a:t>
              </a:r>
            </a:p>
          </p:txBody>
        </p:sp>
        <p:sp>
          <p:nvSpPr>
            <p:cNvPr id="169992" name="Text Box 8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1000</a:t>
              </a:r>
            </a:p>
          </p:txBody>
        </p:sp>
      </p:grp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86407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Вес одного яблока 200 граммов.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Какую часть килограмма весит  это яблоко?</a:t>
            </a:r>
          </a:p>
        </p:txBody>
      </p:sp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235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75688" cy="3629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6842125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1476375" y="5373688"/>
            <a:ext cx="1081088" cy="1106487"/>
            <a:chOff x="1020" y="3385"/>
            <a:chExt cx="499" cy="695"/>
          </a:xfrm>
        </p:grpSpPr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15</a:t>
              </a:r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</p:grp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5076825" y="5373688"/>
            <a:ext cx="936625" cy="1104900"/>
            <a:chOff x="1020" y="3385"/>
            <a:chExt cx="499" cy="696"/>
          </a:xfrm>
        </p:grpSpPr>
        <p:sp>
          <p:nvSpPr>
            <p:cNvPr id="171019" name="Text Box 11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45</a:t>
              </a:r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</p:grp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79388" y="188913"/>
            <a:ext cx="89646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Воронёнок гулял один час.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15 минут он ловил бабочек, а остальные 45 минут учился летать.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Какую часть часа воронёнок ловил бабочек, а какую – учился летать?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76250"/>
            <a:ext cx="8229600" cy="564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2800">
                <a:solidFill>
                  <a:srgbClr val="003300"/>
                </a:solidFill>
              </a:rPr>
              <a:t>Каждый может за версту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Видеть дробную черту.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Над чертой – _________, знайте,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Под чертою – __________.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Дробь такую, непременно, 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Надо звать </a:t>
            </a:r>
            <a:r>
              <a:rPr lang="ru-RU" sz="2800" u="sng">
                <a:solidFill>
                  <a:srgbClr val="003300"/>
                </a:solidFill>
              </a:rPr>
              <a:t>____________.</a:t>
            </a:r>
          </a:p>
          <a:p>
            <a:endParaRPr lang="ru-RU" sz="2800">
              <a:solidFill>
                <a:srgbClr val="003300"/>
              </a:solidFill>
            </a:endParaRPr>
          </a:p>
          <a:p>
            <a:r>
              <a:rPr lang="ru-RU" sz="2800">
                <a:solidFill>
                  <a:srgbClr val="003300"/>
                </a:solidFill>
              </a:rPr>
              <a:t>Число, которое показывает, на сколько равных частей разделили целое, называется ________. </a:t>
            </a:r>
          </a:p>
          <a:p>
            <a:r>
              <a:rPr lang="ru-RU" sz="2800">
                <a:solidFill>
                  <a:srgbClr val="003300"/>
                </a:solidFill>
              </a:rPr>
              <a:t>Число, которое показывает, сколько равных частей взято, называется _________.</a:t>
            </a:r>
            <a:r>
              <a:rPr lang="ru-RU" sz="2800"/>
              <a:t>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859338" y="17732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427538" y="26368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обыкновенной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843213" y="450850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364163" y="5373688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</a:p>
        </p:txBody>
      </p:sp>
      <p:pic>
        <p:nvPicPr>
          <p:cNvPr id="174089" name="Picture 9" descr="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944688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5" grpId="0"/>
      <p:bldP spid="174086" grpId="0"/>
      <p:bldP spid="174087" grpId="0"/>
      <p:bldP spid="1740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dab63d128a621b188799c13babd767ee0abbe"/>
  <p:tag name="ISPRING_SCORM_RATE_SLIDES" val="0"/>
  <p:tag name="ISPRING_SCORM_RATE_QUIZZES" val="0"/>
  <p:tag name="ISPRING_SCORM_PASSING_SCORE" val="0.0000000000"/>
</p:tagLst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1354</TotalTime>
  <Words>563</Words>
  <Application>Microsoft Office PowerPoint</Application>
  <PresentationFormat>Экран (4:3)</PresentationFormat>
  <Paragraphs>229</Paragraphs>
  <Slides>29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Comic Sans MS</vt:lpstr>
      <vt:lpstr>Times New Roman</vt:lpstr>
      <vt:lpstr>Пастель</vt:lpstr>
      <vt:lpstr>Microsoft Equation 3.0</vt:lpstr>
      <vt:lpstr>Презентация PowerPoint</vt:lpstr>
      <vt:lpstr>  Устная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20.01.14 Классная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  КРОССВОРД</vt:lpstr>
      <vt:lpstr>«О чём гласит народная мудрость?»</vt:lpstr>
      <vt:lpstr>ВЗЯТКА   плата или подарок должностному лицу за незаконное действие в пользу дающего</vt:lpstr>
      <vt:lpstr>РЭКЕТ   преступное вымогательство чужих доходов путём угроз и насилия</vt:lpstr>
      <vt:lpstr>ШАНТАЖ   навязывание своей воли другим лицам путём вымогательства и угроз</vt:lpstr>
      <vt:lpstr>Причины коррупции:</vt:lpstr>
      <vt:lpstr>Итак,</vt:lpstr>
      <vt:lpstr>Презентация PowerPoint</vt:lpstr>
      <vt:lpstr>Презентация PowerPoint</vt:lpstr>
      <vt:lpstr>Коррупции  могут и должны противодействовать  государство, бизнес, СМИ и   МЫ, обдумывая свои действия и поступки. </vt:lpstr>
      <vt:lpstr>Презентация PowerPoint</vt:lpstr>
      <vt:lpstr>Презентация PowerPoint</vt:lpstr>
      <vt:lpstr>Давайте помнить:  «Посеешь поступок — пожнешь привычку, посеешь привычку — пожнешь характер, посеешь характер — пожнешь судьбу».</vt:lpstr>
      <vt:lpstr>Домашнее задание: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Дружининой</dc:title>
  <dc:creator>Anna</dc:creator>
  <cp:lastModifiedBy>diz</cp:lastModifiedBy>
  <cp:revision>112</cp:revision>
  <dcterms:created xsi:type="dcterms:W3CDTF">2006-11-20T17:48:50Z</dcterms:created>
  <dcterms:modified xsi:type="dcterms:W3CDTF">2014-04-02T20:12:36Z</dcterms:modified>
</cp:coreProperties>
</file>